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6" r:id="rId4"/>
    <p:sldId id="279" r:id="rId5"/>
    <p:sldId id="280" r:id="rId6"/>
    <p:sldId id="256" r:id="rId7"/>
    <p:sldId id="259" r:id="rId8"/>
    <p:sldId id="260" r:id="rId9"/>
    <p:sldId id="263" r:id="rId10"/>
    <p:sldId id="265" r:id="rId11"/>
    <p:sldId id="267" r:id="rId12"/>
    <p:sldId id="268" r:id="rId13"/>
    <p:sldId id="269" r:id="rId14"/>
    <p:sldId id="270" r:id="rId15"/>
    <p:sldId id="272" r:id="rId16"/>
    <p:sldId id="271" r:id="rId17"/>
    <p:sldId id="281" r:id="rId18"/>
    <p:sldId id="282" r:id="rId19"/>
    <p:sldId id="283" r:id="rId20"/>
    <p:sldId id="284" r:id="rId21"/>
    <p:sldId id="285" r:id="rId22"/>
    <p:sldId id="286" r:id="rId23"/>
    <p:sldId id="287" r:id="rId24"/>
    <p:sldId id="288" r:id="rId25"/>
    <p:sldId id="289" r:id="rId26"/>
    <p:sldId id="290" r:id="rId27"/>
  </p:sldIdLst>
  <p:sldSz cx="9144000" cy="6858000" type="screen4x3"/>
  <p:notesSz cx="6797675" cy="987266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660"/>
  </p:normalViewPr>
  <p:slideViewPr>
    <p:cSldViewPr>
      <p:cViewPr varScale="1">
        <p:scale>
          <a:sx n="69" d="100"/>
          <a:sy n="69" d="100"/>
        </p:scale>
        <p:origin x="-13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54AF177B-A3AA-4A17-9D91-63C430CF8DFA}" type="datetimeFigureOut">
              <a:rPr lang="pt-BR" smtClean="0"/>
              <a:t>27/09/2017</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01E3EBF7-8390-443B-9BB7-0DE515550F89}"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4AF177B-A3AA-4A17-9D91-63C430CF8DFA}" type="datetimeFigureOut">
              <a:rPr lang="pt-BR" smtClean="0"/>
              <a:t>27/09/2017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1E3EBF7-8390-443B-9BB7-0DE515550F89}"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54AF177B-A3AA-4A17-9D91-63C430CF8DFA}" type="datetimeFigureOut">
              <a:rPr lang="pt-BR" smtClean="0"/>
              <a:t>27/09/2017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1E3EBF7-8390-443B-9BB7-0DE515550F89}"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54AF177B-A3AA-4A17-9D91-63C430CF8DFA}" type="datetimeFigureOut">
              <a:rPr lang="pt-BR" smtClean="0"/>
              <a:t>27/09/2017</a:t>
            </a:fld>
            <a:endParaRPr lang="pt-BR"/>
          </a:p>
        </p:txBody>
      </p:sp>
      <p:sp>
        <p:nvSpPr>
          <p:cNvPr id="9" name="Espaço Reservado para Número de Slide 8"/>
          <p:cNvSpPr>
            <a:spLocks noGrp="1"/>
          </p:cNvSpPr>
          <p:nvPr>
            <p:ph type="sldNum" sz="quarter" idx="15"/>
          </p:nvPr>
        </p:nvSpPr>
        <p:spPr/>
        <p:txBody>
          <a:bodyPr rtlCol="0"/>
          <a:lstStyle/>
          <a:p>
            <a:fld id="{01E3EBF7-8390-443B-9BB7-0DE515550F89}"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54AF177B-A3AA-4A17-9D91-63C430CF8DFA}" type="datetimeFigureOut">
              <a:rPr lang="pt-BR" smtClean="0"/>
              <a:t>27/09/2017</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01E3EBF7-8390-443B-9BB7-0DE515550F89}"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54AF177B-A3AA-4A17-9D91-63C430CF8DFA}" type="datetimeFigureOut">
              <a:rPr lang="pt-BR" smtClean="0"/>
              <a:t>27/09/2017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1E3EBF7-8390-443B-9BB7-0DE515550F89}"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54AF177B-A3AA-4A17-9D91-63C430CF8DFA}" type="datetimeFigureOut">
              <a:rPr lang="pt-BR" smtClean="0"/>
              <a:t>27/09/2017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1E3EBF7-8390-443B-9BB7-0DE515550F89}"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54AF177B-A3AA-4A17-9D91-63C430CF8DFA}" type="datetimeFigureOut">
              <a:rPr lang="pt-BR" smtClean="0"/>
              <a:t>27/09/2017</a:t>
            </a:fld>
            <a:endParaRPr lang="pt-BR"/>
          </a:p>
        </p:txBody>
      </p:sp>
      <p:sp>
        <p:nvSpPr>
          <p:cNvPr id="7" name="Espaço Reservado para Número de Slide 6"/>
          <p:cNvSpPr>
            <a:spLocks noGrp="1"/>
          </p:cNvSpPr>
          <p:nvPr>
            <p:ph type="sldNum" sz="quarter" idx="11"/>
          </p:nvPr>
        </p:nvSpPr>
        <p:spPr/>
        <p:txBody>
          <a:bodyPr rtlCol="0"/>
          <a:lstStyle/>
          <a:p>
            <a:fld id="{01E3EBF7-8390-443B-9BB7-0DE515550F89}"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4AF177B-A3AA-4A17-9D91-63C430CF8DFA}" type="datetimeFigureOut">
              <a:rPr lang="pt-BR" smtClean="0"/>
              <a:t>27/09/2017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1E3EBF7-8390-443B-9BB7-0DE515550F89}"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54AF177B-A3AA-4A17-9D91-63C430CF8DFA}" type="datetimeFigureOut">
              <a:rPr lang="pt-BR" smtClean="0"/>
              <a:t>27/09/2017</a:t>
            </a:fld>
            <a:endParaRPr lang="pt-BR"/>
          </a:p>
        </p:txBody>
      </p:sp>
      <p:sp>
        <p:nvSpPr>
          <p:cNvPr id="22" name="Espaço Reservado para Número de Slide 21"/>
          <p:cNvSpPr>
            <a:spLocks noGrp="1"/>
          </p:cNvSpPr>
          <p:nvPr>
            <p:ph type="sldNum" sz="quarter" idx="15"/>
          </p:nvPr>
        </p:nvSpPr>
        <p:spPr/>
        <p:txBody>
          <a:bodyPr rtlCol="0"/>
          <a:lstStyle/>
          <a:p>
            <a:fld id="{01E3EBF7-8390-443B-9BB7-0DE515550F89}"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54AF177B-A3AA-4A17-9D91-63C430CF8DFA}" type="datetimeFigureOut">
              <a:rPr lang="pt-BR" smtClean="0"/>
              <a:t>27/09/2017</a:t>
            </a:fld>
            <a:endParaRPr lang="pt-BR"/>
          </a:p>
        </p:txBody>
      </p:sp>
      <p:sp>
        <p:nvSpPr>
          <p:cNvPr id="18" name="Espaço Reservado para Número de Slide 17"/>
          <p:cNvSpPr>
            <a:spLocks noGrp="1"/>
          </p:cNvSpPr>
          <p:nvPr>
            <p:ph type="sldNum" sz="quarter" idx="11"/>
          </p:nvPr>
        </p:nvSpPr>
        <p:spPr/>
        <p:txBody>
          <a:bodyPr rtlCol="0"/>
          <a:lstStyle/>
          <a:p>
            <a:fld id="{01E3EBF7-8390-443B-9BB7-0DE515550F89}"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AF177B-A3AA-4A17-9D91-63C430CF8DFA}" type="datetimeFigureOut">
              <a:rPr lang="pt-BR" smtClean="0"/>
              <a:t>27/09/2017</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1E3EBF7-8390-443B-9BB7-0DE515550F89}"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65134" y="548680"/>
            <a:ext cx="7344816" cy="1938992"/>
          </a:xfrm>
          <a:prstGeom prst="rect">
            <a:avLst/>
          </a:prstGeom>
          <a:noFill/>
        </p:spPr>
        <p:txBody>
          <a:bodyPr wrap="square" rtlCol="0">
            <a:spAutoFit/>
          </a:bodyPr>
          <a:lstStyle/>
          <a:p>
            <a:endParaRPr lang="pt-BR" dirty="0" smtClean="0"/>
          </a:p>
          <a:p>
            <a:pPr algn="ctr"/>
            <a:r>
              <a:rPr lang="pt-BR" sz="2400" b="1" dirty="0" smtClean="0"/>
              <a:t>PREVNAS – Lei 695 (27/04/2015)</a:t>
            </a:r>
          </a:p>
          <a:p>
            <a:pPr algn="ctr"/>
            <a:r>
              <a:rPr lang="pt-BR" sz="2400" dirty="0" smtClean="0"/>
              <a:t>www.prevnas.ms.gov.br</a:t>
            </a:r>
          </a:p>
          <a:p>
            <a:pPr algn="ctr"/>
            <a:r>
              <a:rPr lang="pt-BR" dirty="0" smtClean="0"/>
              <a:t>(67) 3456.1008</a:t>
            </a:r>
          </a:p>
          <a:p>
            <a:pPr algn="ctr"/>
            <a:r>
              <a:rPr lang="pt-BR" dirty="0"/>
              <a:t>http://www.previdencia.gov.br/regimes-proprios/legislacao-dos-rpps/</a:t>
            </a:r>
            <a:endParaRPr lang="pt-BR" dirty="0" smtClean="0"/>
          </a:p>
          <a:p>
            <a:pPr algn="ctr"/>
            <a:endParaRPr lang="pt-BR" dirty="0"/>
          </a:p>
        </p:txBody>
      </p:sp>
      <p:sp>
        <p:nvSpPr>
          <p:cNvPr id="4" name="CaixaDeTexto 3"/>
          <p:cNvSpPr txBox="1"/>
          <p:nvPr/>
        </p:nvSpPr>
        <p:spPr>
          <a:xfrm>
            <a:off x="1259632" y="2708920"/>
            <a:ext cx="6966342" cy="2308324"/>
          </a:xfrm>
          <a:prstGeom prst="rect">
            <a:avLst/>
          </a:prstGeom>
          <a:noFill/>
        </p:spPr>
        <p:txBody>
          <a:bodyPr wrap="square" rtlCol="0">
            <a:spAutoFit/>
          </a:bodyPr>
          <a:lstStyle/>
          <a:p>
            <a:r>
              <a:rPr lang="pt-BR" b="1" dirty="0" smtClean="0"/>
              <a:t>Dir. Presidente</a:t>
            </a:r>
            <a:r>
              <a:rPr lang="pt-BR" dirty="0" smtClean="0"/>
              <a:t>: Irene do Carmo</a:t>
            </a:r>
          </a:p>
          <a:p>
            <a:endParaRPr lang="pt-BR" dirty="0" smtClean="0"/>
          </a:p>
          <a:p>
            <a:endParaRPr lang="pt-BR" dirty="0"/>
          </a:p>
          <a:p>
            <a:r>
              <a:rPr lang="pt-BR" b="1" dirty="0" smtClean="0"/>
              <a:t>Dir. Financeira</a:t>
            </a:r>
            <a:r>
              <a:rPr lang="pt-BR" dirty="0" smtClean="0"/>
              <a:t>: Luciana Andréia do Nascimento Lopes</a:t>
            </a:r>
          </a:p>
          <a:p>
            <a:endParaRPr lang="pt-BR" dirty="0" smtClean="0"/>
          </a:p>
          <a:p>
            <a:endParaRPr lang="pt-BR" dirty="0"/>
          </a:p>
          <a:p>
            <a:r>
              <a:rPr lang="pt-BR" b="1" dirty="0" smtClean="0"/>
              <a:t>Dir. Administrativa e de Benefícios</a:t>
            </a:r>
            <a:r>
              <a:rPr lang="pt-BR" dirty="0" smtClean="0"/>
              <a:t>: Rosilene Alves Pires</a:t>
            </a:r>
          </a:p>
          <a:p>
            <a:endParaRPr lang="pt-BR" dirty="0"/>
          </a:p>
        </p:txBody>
      </p:sp>
    </p:spTree>
    <p:extLst>
      <p:ext uri="{BB962C8B-B14F-4D97-AF65-F5344CB8AC3E}">
        <p14:creationId xmlns:p14="http://schemas.microsoft.com/office/powerpoint/2010/main" val="3252224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548680"/>
            <a:ext cx="7488832" cy="5909310"/>
          </a:xfrm>
          <a:prstGeom prst="rect">
            <a:avLst/>
          </a:prstGeom>
        </p:spPr>
        <p:txBody>
          <a:bodyPr wrap="square">
            <a:spAutoFit/>
          </a:bodyPr>
          <a:lstStyle/>
          <a:p>
            <a:pPr algn="ctr"/>
            <a:r>
              <a:rPr lang="pt-BR" b="1" dirty="0"/>
              <a:t>REGULAMENTAÇÃO DA LEI GERAL DA PREVIDÊNCIA NO SERVIÇO </a:t>
            </a:r>
            <a:r>
              <a:rPr lang="pt-BR" b="1" dirty="0" smtClean="0"/>
              <a:t>PÚBLICO</a:t>
            </a:r>
          </a:p>
          <a:p>
            <a:pPr algn="ctr"/>
            <a:endParaRPr lang="pt-BR" dirty="0" smtClean="0"/>
          </a:p>
          <a:p>
            <a:pPr algn="ctr"/>
            <a:endParaRPr lang="pt-BR" dirty="0"/>
          </a:p>
          <a:p>
            <a:pPr algn="ctr"/>
            <a:r>
              <a:rPr lang="pt-BR" b="1" dirty="0"/>
              <a:t>PORTARIA N° 402, DE 10 DE DEZEMBRO DE 2008</a:t>
            </a:r>
            <a:endParaRPr lang="pt-BR" dirty="0"/>
          </a:p>
          <a:p>
            <a:pPr algn="ctr"/>
            <a:r>
              <a:rPr lang="pt-BR" b="1" dirty="0"/>
              <a:t>(Publicada no D.O.U. de 11/12/2008 e republicada no D.O.U. de 12/12/2008</a:t>
            </a:r>
            <a:r>
              <a:rPr lang="pt-BR" b="1" dirty="0" smtClean="0"/>
              <a:t>)</a:t>
            </a:r>
          </a:p>
          <a:p>
            <a:pPr algn="ctr"/>
            <a:endParaRPr lang="pt-BR" dirty="0" smtClean="0"/>
          </a:p>
          <a:p>
            <a:pPr algn="ctr"/>
            <a:endParaRPr lang="pt-BR" dirty="0"/>
          </a:p>
          <a:p>
            <a:pPr algn="just"/>
            <a:r>
              <a:rPr lang="pt-BR" dirty="0"/>
              <a:t>Disciplina os parâmetros e as diretrizes gerais para organização e funcionamento dos regimes próprios de previdência social dos servidores públicos ocupantes de cargos efetivos da União, dos Estados, do Distrito Federal e dos Municípios, em cumprimento das Leis n° 9.717, de 1998 e n° 10.887, de 2004</a:t>
            </a:r>
            <a:r>
              <a:rPr lang="pt-BR" dirty="0" smtClean="0"/>
              <a:t>.</a:t>
            </a:r>
          </a:p>
          <a:p>
            <a:pPr algn="just"/>
            <a:endParaRPr lang="pt-BR" dirty="0" smtClean="0"/>
          </a:p>
          <a:p>
            <a:pPr algn="just"/>
            <a:r>
              <a:rPr lang="pt-BR" dirty="0"/>
              <a:t>Regime Próprio de Previdência Social - RPPS é o regime de previdência, estabelecido no âmbito da União, dos Estados, do Distrito Federal e dos Municípios </a:t>
            </a:r>
            <a:r>
              <a:rPr lang="pt-BR" u="sng" dirty="0"/>
              <a:t>que assegura, por lei, aos servidores titulares de cargos efetivos, pelo menos, os benefícios de aposentadoria e pensão por morte previstos no art. 40 da Constituição Federal.</a:t>
            </a:r>
          </a:p>
          <a:p>
            <a:pPr algn="just"/>
            <a:endParaRPr lang="pt-BR" dirty="0" smtClean="0"/>
          </a:p>
        </p:txBody>
      </p:sp>
    </p:spTree>
    <p:extLst>
      <p:ext uri="{BB962C8B-B14F-4D97-AF65-F5344CB8AC3E}">
        <p14:creationId xmlns:p14="http://schemas.microsoft.com/office/powerpoint/2010/main" val="1842925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42109" y="476672"/>
            <a:ext cx="7632848" cy="5078313"/>
          </a:xfrm>
          <a:prstGeom prst="rect">
            <a:avLst/>
          </a:prstGeom>
        </p:spPr>
        <p:txBody>
          <a:bodyPr wrap="square">
            <a:spAutoFit/>
          </a:bodyPr>
          <a:lstStyle/>
          <a:p>
            <a:r>
              <a:rPr lang="pt-BR" b="1" dirty="0"/>
              <a:t>Do Depósito e da Aplicação dos </a:t>
            </a:r>
            <a:r>
              <a:rPr lang="pt-BR" b="1" dirty="0" smtClean="0"/>
              <a:t>Recursos</a:t>
            </a:r>
          </a:p>
          <a:p>
            <a:endParaRPr lang="pt-BR" b="1" dirty="0" smtClean="0"/>
          </a:p>
          <a:p>
            <a:endParaRPr lang="pt-BR" dirty="0"/>
          </a:p>
          <a:p>
            <a:pPr algn="just"/>
            <a:r>
              <a:rPr lang="pt-BR" b="1" dirty="0"/>
              <a:t>Art. 19</a:t>
            </a:r>
            <a:r>
              <a:rPr lang="pt-BR" dirty="0"/>
              <a:t>. As disponibilidades financeiras vinculadas ao RPPS serão depositadas e mantidas em contas bancárias separadas das demais disponibilidades do ente federativo. </a:t>
            </a:r>
            <a:endParaRPr lang="pt-BR" dirty="0" smtClean="0"/>
          </a:p>
          <a:p>
            <a:pPr algn="just"/>
            <a:endParaRPr lang="pt-BR" b="1" dirty="0" smtClean="0"/>
          </a:p>
          <a:p>
            <a:pPr algn="just"/>
            <a:r>
              <a:rPr lang="pt-BR" b="1" dirty="0" smtClean="0"/>
              <a:t>Art</a:t>
            </a:r>
            <a:r>
              <a:rPr lang="pt-BR" b="1" dirty="0"/>
              <a:t>. 20</a:t>
            </a:r>
            <a:r>
              <a:rPr lang="pt-BR" dirty="0"/>
              <a:t>. As disponibilidades financeiras vinculadas ao RPPS serão aplicadas no mercado financeiro e de capitais brasileiro em conformidade com regras estabelecidas pelo Conselho Monetário Nacional</a:t>
            </a:r>
            <a:r>
              <a:rPr lang="pt-BR" dirty="0" smtClean="0"/>
              <a:t>. (Resolução 3922 CMN)</a:t>
            </a:r>
          </a:p>
          <a:p>
            <a:pPr algn="just"/>
            <a:endParaRPr lang="pt-BR" b="1" dirty="0"/>
          </a:p>
          <a:p>
            <a:pPr algn="just"/>
            <a:r>
              <a:rPr lang="pt-BR" b="1" dirty="0" smtClean="0"/>
              <a:t>Art</a:t>
            </a:r>
            <a:r>
              <a:rPr lang="pt-BR" b="1" dirty="0"/>
              <a:t>. 21</a:t>
            </a:r>
            <a:r>
              <a:rPr lang="pt-BR" dirty="0"/>
              <a:t>. Com exceção dos títulos do Governo Federal, </a:t>
            </a:r>
            <a:r>
              <a:rPr lang="pt-BR" b="1" dirty="0" smtClean="0"/>
              <a:t>É VEDADA</a:t>
            </a:r>
            <a:r>
              <a:rPr lang="pt-BR" dirty="0" smtClean="0"/>
              <a:t> </a:t>
            </a:r>
            <a:r>
              <a:rPr lang="pt-BR" dirty="0"/>
              <a:t>a aplicação dos recursos do RPPS em títulos públicos e na </a:t>
            </a:r>
            <a:r>
              <a:rPr lang="pt-BR" b="1" dirty="0"/>
              <a:t>concessão de empréstimos de qualquer natureza, inclusive aos entes federativos, a entidades da Administração Pública Indireta e aos respectivos segurados ou dependentes.</a:t>
            </a:r>
            <a:r>
              <a:rPr lang="pt-BR" dirty="0"/>
              <a:t> </a:t>
            </a:r>
            <a:endParaRPr lang="pt-BR" dirty="0" smtClean="0"/>
          </a:p>
          <a:p>
            <a:pPr algn="just"/>
            <a:endParaRPr lang="pt-BR" dirty="0" smtClean="0"/>
          </a:p>
        </p:txBody>
      </p:sp>
    </p:spTree>
    <p:extLst>
      <p:ext uri="{BB962C8B-B14F-4D97-AF65-F5344CB8AC3E}">
        <p14:creationId xmlns:p14="http://schemas.microsoft.com/office/powerpoint/2010/main" val="4215035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548680"/>
            <a:ext cx="7560840" cy="5355312"/>
          </a:xfrm>
          <a:prstGeom prst="rect">
            <a:avLst/>
          </a:prstGeom>
        </p:spPr>
        <p:txBody>
          <a:bodyPr wrap="square">
            <a:spAutoFit/>
          </a:bodyPr>
          <a:lstStyle/>
          <a:p>
            <a:pPr algn="ctr"/>
            <a:r>
              <a:rPr lang="pt-BR" b="1" dirty="0" smtClean="0"/>
              <a:t>Do </a:t>
            </a:r>
            <a:r>
              <a:rPr lang="pt-BR" b="1" dirty="0"/>
              <a:t>Certificado de Regularidade Previdenciária</a:t>
            </a:r>
            <a:endParaRPr lang="pt-BR" dirty="0"/>
          </a:p>
          <a:p>
            <a:pPr algn="just"/>
            <a:endParaRPr lang="pt-BR" b="1" dirty="0"/>
          </a:p>
          <a:p>
            <a:pPr algn="just"/>
            <a:r>
              <a:rPr lang="pt-BR" dirty="0" smtClean="0"/>
              <a:t> </a:t>
            </a:r>
            <a:r>
              <a:rPr lang="pt-BR" dirty="0"/>
              <a:t>O Certificado de Regularidade Previdenciária - CRP, instituído pelo Decreto </a:t>
            </a:r>
            <a:r>
              <a:rPr lang="pt-BR" dirty="0" smtClean="0"/>
              <a:t>n° </a:t>
            </a:r>
            <a:r>
              <a:rPr lang="pt-BR" dirty="0"/>
              <a:t>3.788, de 11 de abril de 2001, atestará o cumprimento pelos Estados, Distrito Federal e Municípios, dos critérios e exigências estabelecidos na Lei </a:t>
            </a:r>
            <a:r>
              <a:rPr lang="pt-BR" dirty="0" smtClean="0"/>
              <a:t>n° </a:t>
            </a:r>
            <a:r>
              <a:rPr lang="pt-BR" dirty="0"/>
              <a:t>9.717, de 1998, na Lei </a:t>
            </a:r>
            <a:r>
              <a:rPr lang="pt-BR" dirty="0" smtClean="0"/>
              <a:t>n° </a:t>
            </a:r>
            <a:r>
              <a:rPr lang="pt-BR" dirty="0"/>
              <a:t>10.887, de 2004, e dos parâmetros estabelecidos nesta Portaria, nos prazos e condições definidos em norma específica do </a:t>
            </a:r>
            <a:r>
              <a:rPr lang="pt-BR" dirty="0" smtClean="0"/>
              <a:t>MPS.</a:t>
            </a:r>
          </a:p>
          <a:p>
            <a:pPr algn="just"/>
            <a:endParaRPr lang="pt-BR" b="1" dirty="0"/>
          </a:p>
          <a:p>
            <a:pPr algn="just"/>
            <a:r>
              <a:rPr lang="pt-BR" dirty="0" smtClean="0"/>
              <a:t> </a:t>
            </a:r>
            <a:r>
              <a:rPr lang="pt-BR" dirty="0"/>
              <a:t>O descumprimento do disposto na Lei </a:t>
            </a:r>
            <a:r>
              <a:rPr lang="pt-BR" dirty="0" smtClean="0"/>
              <a:t>n° </a:t>
            </a:r>
            <a:r>
              <a:rPr lang="pt-BR" dirty="0"/>
              <a:t>9.717, de 1998, e nesta Portaria pelos Estados, Distrito Federal e Municípios e pelos respectivos fundos, </a:t>
            </a:r>
            <a:r>
              <a:rPr lang="pt-BR" dirty="0" smtClean="0"/>
              <a:t>implicará:</a:t>
            </a:r>
          </a:p>
          <a:p>
            <a:pPr algn="just"/>
            <a:endParaRPr lang="pt-BR" dirty="0"/>
          </a:p>
          <a:p>
            <a:pPr algn="just"/>
            <a:r>
              <a:rPr lang="pt-BR" dirty="0" smtClean="0"/>
              <a:t>I </a:t>
            </a:r>
            <a:r>
              <a:rPr lang="pt-BR" dirty="0"/>
              <a:t>- suspensão das transferências voluntárias de recursos pela </a:t>
            </a:r>
            <a:r>
              <a:rPr lang="pt-BR" dirty="0" smtClean="0"/>
              <a:t>União;</a:t>
            </a:r>
          </a:p>
          <a:p>
            <a:pPr algn="just"/>
            <a:endParaRPr lang="pt-BR" dirty="0" smtClean="0"/>
          </a:p>
          <a:p>
            <a:pPr algn="just"/>
            <a:r>
              <a:rPr lang="pt-BR" dirty="0" smtClean="0"/>
              <a:t>II </a:t>
            </a:r>
            <a:r>
              <a:rPr lang="pt-BR" dirty="0"/>
              <a:t>- impedimento para celebrar acordos, contratos, convênios ou ajustes, bem como receber empréstimos, financiamentos, avais e subvenções em geral de órgãos ou entidades da administração direta e indireta da </a:t>
            </a:r>
            <a:r>
              <a:rPr lang="pt-BR" dirty="0" smtClean="0"/>
              <a:t>União;</a:t>
            </a:r>
          </a:p>
        </p:txBody>
      </p:sp>
    </p:spTree>
    <p:extLst>
      <p:ext uri="{BB962C8B-B14F-4D97-AF65-F5344CB8AC3E}">
        <p14:creationId xmlns:p14="http://schemas.microsoft.com/office/powerpoint/2010/main" val="2143789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78380" y="2420888"/>
            <a:ext cx="7488832" cy="2862322"/>
          </a:xfrm>
          <a:prstGeom prst="rect">
            <a:avLst/>
          </a:prstGeom>
        </p:spPr>
        <p:txBody>
          <a:bodyPr wrap="square">
            <a:spAutoFit/>
          </a:bodyPr>
          <a:lstStyle/>
          <a:p>
            <a:pPr algn="just"/>
            <a:r>
              <a:rPr lang="pt-BR" dirty="0"/>
              <a:t>III - suspensão de empréstimos e financiamentos por instituições financeiras federais. </a:t>
            </a:r>
            <a:endParaRPr lang="pt-BR" dirty="0" smtClean="0"/>
          </a:p>
          <a:p>
            <a:pPr algn="just"/>
            <a:endParaRPr lang="pt-BR" dirty="0"/>
          </a:p>
          <a:p>
            <a:pPr algn="just"/>
            <a:r>
              <a:rPr lang="pt-BR" dirty="0" smtClean="0"/>
              <a:t>IV </a:t>
            </a:r>
            <a:r>
              <a:rPr lang="pt-BR" dirty="0"/>
              <a:t>- suspensão do pagamento dos valores devidos pelo RGPS em razão da Lei </a:t>
            </a:r>
            <a:r>
              <a:rPr lang="pt-BR" dirty="0" smtClean="0"/>
              <a:t>n° </a:t>
            </a:r>
            <a:r>
              <a:rPr lang="pt-BR" dirty="0"/>
              <a:t>9.796, de 5 de maio de 1999</a:t>
            </a:r>
            <a:r>
              <a:rPr lang="pt-BR" dirty="0" smtClean="0"/>
              <a:t>.</a:t>
            </a:r>
          </a:p>
          <a:p>
            <a:pPr algn="just"/>
            <a:endParaRPr lang="pt-BR" dirty="0"/>
          </a:p>
          <a:p>
            <a:pPr algn="just"/>
            <a:endParaRPr lang="pt-BR" dirty="0" smtClean="0"/>
          </a:p>
          <a:p>
            <a:pPr algn="just"/>
            <a:endParaRPr lang="pt-BR" dirty="0"/>
          </a:p>
          <a:p>
            <a:pPr algn="just"/>
            <a:r>
              <a:rPr lang="pt-BR" dirty="0" smtClean="0">
                <a:solidFill>
                  <a:srgbClr val="FF0000"/>
                </a:solidFill>
              </a:rPr>
              <a:t>A PREFEITURA MUNICIPAL HOJE POSSUI A CERTIDÃO DE</a:t>
            </a:r>
          </a:p>
          <a:p>
            <a:pPr algn="just"/>
            <a:r>
              <a:rPr lang="pt-BR" dirty="0" smtClean="0">
                <a:solidFill>
                  <a:srgbClr val="FF0000"/>
                </a:solidFill>
              </a:rPr>
              <a:t>REGULARIDADE PREVIENCIÁRIA  COM LIMINAR JUDICIÁRIA</a:t>
            </a:r>
            <a:endParaRPr lang="pt-BR" dirty="0">
              <a:solidFill>
                <a:srgbClr val="FF0000"/>
              </a:solidFill>
            </a:endParaRPr>
          </a:p>
        </p:txBody>
      </p:sp>
      <p:sp>
        <p:nvSpPr>
          <p:cNvPr id="3" name="Retângulo 2"/>
          <p:cNvSpPr/>
          <p:nvPr/>
        </p:nvSpPr>
        <p:spPr>
          <a:xfrm>
            <a:off x="683568" y="796062"/>
            <a:ext cx="7488832" cy="1200329"/>
          </a:xfrm>
          <a:prstGeom prst="rect">
            <a:avLst/>
          </a:prstGeom>
        </p:spPr>
        <p:txBody>
          <a:bodyPr wrap="square">
            <a:spAutoFit/>
          </a:bodyPr>
          <a:lstStyle/>
          <a:p>
            <a:endParaRPr lang="pt-BR" b="1" dirty="0" smtClean="0"/>
          </a:p>
          <a:p>
            <a:r>
              <a:rPr lang="pt-BR" b="1" dirty="0" smtClean="0"/>
              <a:t>Do </a:t>
            </a:r>
            <a:r>
              <a:rPr lang="pt-BR" b="1" dirty="0"/>
              <a:t>Certificado de Regularidade </a:t>
            </a:r>
            <a:r>
              <a:rPr lang="pt-BR" b="1" dirty="0" smtClean="0"/>
              <a:t>Previdenciária</a:t>
            </a:r>
          </a:p>
          <a:p>
            <a:r>
              <a:rPr lang="pt-BR" b="1" dirty="0" smtClean="0"/>
              <a:t>(continuação)</a:t>
            </a:r>
          </a:p>
          <a:p>
            <a:endParaRPr lang="pt-BR" dirty="0"/>
          </a:p>
        </p:txBody>
      </p:sp>
    </p:spTree>
    <p:extLst>
      <p:ext uri="{BB962C8B-B14F-4D97-AF65-F5344CB8AC3E}">
        <p14:creationId xmlns:p14="http://schemas.microsoft.com/office/powerpoint/2010/main" val="2027000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332656"/>
            <a:ext cx="7560840" cy="3693319"/>
          </a:xfrm>
          <a:prstGeom prst="rect">
            <a:avLst/>
          </a:prstGeom>
        </p:spPr>
        <p:txBody>
          <a:bodyPr wrap="square">
            <a:spAutoFit/>
          </a:bodyPr>
          <a:lstStyle/>
          <a:p>
            <a:pPr algn="ctr"/>
            <a:r>
              <a:rPr lang="pt-BR" b="1" dirty="0"/>
              <a:t>APLICAÇÕES DOS RECURSOS DOS REGIMES PRÓPRIOS DE PREVIDÊNCIA </a:t>
            </a:r>
            <a:r>
              <a:rPr lang="pt-BR" b="1" dirty="0" smtClean="0"/>
              <a:t>SOCIAL</a:t>
            </a:r>
          </a:p>
          <a:p>
            <a:pPr algn="ctr"/>
            <a:endParaRPr lang="pt-BR" dirty="0"/>
          </a:p>
          <a:p>
            <a:pPr algn="ctr"/>
            <a:r>
              <a:rPr lang="pt-BR" b="1" dirty="0"/>
              <a:t>RESOLUÇÃO Nº 3.922, DE 25 DE NOVEMBRO DE 2010</a:t>
            </a:r>
            <a:endParaRPr lang="pt-BR" dirty="0"/>
          </a:p>
          <a:p>
            <a:pPr algn="ctr"/>
            <a:r>
              <a:rPr lang="pt-BR" b="1" dirty="0"/>
              <a:t>(Publicada no D.O.U. de 29/11/2010</a:t>
            </a:r>
            <a:r>
              <a:rPr lang="pt-BR" b="1" dirty="0" smtClean="0"/>
              <a:t>)</a:t>
            </a:r>
          </a:p>
          <a:p>
            <a:pPr algn="ctr"/>
            <a:endParaRPr lang="pt-BR" dirty="0"/>
          </a:p>
          <a:p>
            <a:pPr algn="just"/>
            <a:endParaRPr lang="pt-BR" dirty="0"/>
          </a:p>
          <a:p>
            <a:pPr algn="just"/>
            <a:r>
              <a:rPr lang="pt-BR" b="1" dirty="0"/>
              <a:t>Art. 1º</a:t>
            </a:r>
            <a:r>
              <a:rPr lang="pt-BR" dirty="0"/>
              <a:t> Fica estabelecido que os recursos dos regimes próprios de previdência social instituídos pela União, Estados, Distrito Federal e Municípios, nos termos da Lei nº 9.717, de 27 de novembro de 1998, devem ser aplicados conforme as disposições desta Resolução, tendo presentes as condições de segurança, rentabilidade, solvência, liquidez e </a:t>
            </a:r>
            <a:r>
              <a:rPr lang="pt-BR" dirty="0" smtClean="0"/>
              <a:t>transparência</a:t>
            </a:r>
            <a:r>
              <a:rPr lang="pt-BR" dirty="0"/>
              <a:t> </a:t>
            </a:r>
            <a:r>
              <a:rPr lang="pt-BR" dirty="0" smtClean="0"/>
              <a:t>(</a:t>
            </a:r>
            <a:r>
              <a:rPr lang="pt-BR" dirty="0" smtClean="0">
                <a:solidFill>
                  <a:srgbClr val="FF0000"/>
                </a:solidFill>
              </a:rPr>
              <a:t>Comitê de Investimento: CPA10</a:t>
            </a:r>
            <a:r>
              <a:rPr lang="pt-BR" dirty="0" smtClean="0"/>
              <a:t>)</a:t>
            </a:r>
            <a:endParaRPr lang="pt-BR" dirty="0"/>
          </a:p>
        </p:txBody>
      </p:sp>
    </p:spTree>
    <p:extLst>
      <p:ext uri="{BB962C8B-B14F-4D97-AF65-F5344CB8AC3E}">
        <p14:creationId xmlns:p14="http://schemas.microsoft.com/office/powerpoint/2010/main" val="764348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1052736"/>
            <a:ext cx="7704856" cy="1200329"/>
          </a:xfrm>
          <a:prstGeom prst="rect">
            <a:avLst/>
          </a:prstGeom>
        </p:spPr>
        <p:txBody>
          <a:bodyPr wrap="square">
            <a:spAutoFit/>
          </a:bodyPr>
          <a:lstStyle/>
          <a:p>
            <a:pPr algn="ctr"/>
            <a:r>
              <a:rPr lang="pt-BR" b="1" dirty="0"/>
              <a:t>ORIENTAÇÃO NORMATIVA Nº 02, DE 31 DE MARÇO DE </a:t>
            </a:r>
            <a:r>
              <a:rPr lang="pt-BR" b="1" dirty="0" smtClean="0"/>
              <a:t>2009</a:t>
            </a:r>
          </a:p>
          <a:p>
            <a:pPr algn="ctr"/>
            <a:endParaRPr lang="pt-BR" dirty="0"/>
          </a:p>
          <a:p>
            <a:pPr algn="ctr"/>
            <a:r>
              <a:rPr lang="pt-BR" b="1" dirty="0"/>
              <a:t> (Publicada no D.O.U. de 02/04/2009</a:t>
            </a:r>
            <a:r>
              <a:rPr lang="pt-BR" b="1" dirty="0" smtClean="0"/>
              <a:t>)</a:t>
            </a:r>
          </a:p>
          <a:p>
            <a:pPr algn="ctr"/>
            <a:r>
              <a:rPr lang="pt-BR" b="1" dirty="0" smtClean="0"/>
              <a:t> </a:t>
            </a:r>
            <a:endParaRPr lang="pt-BR" dirty="0"/>
          </a:p>
        </p:txBody>
      </p:sp>
      <p:sp>
        <p:nvSpPr>
          <p:cNvPr id="3" name="Retângulo 2"/>
          <p:cNvSpPr/>
          <p:nvPr/>
        </p:nvSpPr>
        <p:spPr>
          <a:xfrm>
            <a:off x="639625" y="2924944"/>
            <a:ext cx="7446314" cy="1754326"/>
          </a:xfrm>
          <a:prstGeom prst="rect">
            <a:avLst/>
          </a:prstGeom>
        </p:spPr>
        <p:txBody>
          <a:bodyPr wrap="square">
            <a:spAutoFit/>
          </a:bodyPr>
          <a:lstStyle/>
          <a:p>
            <a:pPr algn="just"/>
            <a:r>
              <a:rPr lang="pt-BR" b="1" dirty="0"/>
              <a:t>Art. 1º</a:t>
            </a:r>
            <a:r>
              <a:rPr lang="pt-BR" dirty="0"/>
              <a:t> Os Regimes Próprios de Previdência Social dos servidores públicos titulares de cargos efetivos, dos Magistrados, Ministros e Conselheiros dos Tribunais de Contas, membros do Ministério Público e de quaisquer dos poderes da União, dos Estados, do Distrito Federal e dos Municípios, incluídas suas autarquias e fundações observarão o disposto nesta Orientação Normativa.</a:t>
            </a:r>
          </a:p>
        </p:txBody>
      </p:sp>
    </p:spTree>
    <p:extLst>
      <p:ext uri="{BB962C8B-B14F-4D97-AF65-F5344CB8AC3E}">
        <p14:creationId xmlns:p14="http://schemas.microsoft.com/office/powerpoint/2010/main" val="1562828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692696"/>
            <a:ext cx="7704856" cy="6186309"/>
          </a:xfrm>
          <a:prstGeom prst="rect">
            <a:avLst/>
          </a:prstGeom>
        </p:spPr>
        <p:txBody>
          <a:bodyPr wrap="square">
            <a:spAutoFit/>
          </a:bodyPr>
          <a:lstStyle/>
          <a:p>
            <a:r>
              <a:rPr lang="pt-BR" b="1" dirty="0"/>
              <a:t>Dos Limites de </a:t>
            </a:r>
            <a:r>
              <a:rPr lang="pt-BR" b="1" dirty="0" smtClean="0"/>
              <a:t>Contribuição</a:t>
            </a:r>
          </a:p>
          <a:p>
            <a:endParaRPr lang="pt-BR" dirty="0"/>
          </a:p>
          <a:p>
            <a:pPr algn="just"/>
            <a:r>
              <a:rPr lang="pt-BR" b="1" dirty="0"/>
              <a:t>Art. 26</a:t>
            </a:r>
            <a:r>
              <a:rPr lang="pt-BR" dirty="0"/>
              <a:t>. A alíquota de contribuição dos segurados ativos ao RPPS não poderá ser inferior à dos servidores titulares de cargo efetivo da União, atualmente fixada em </a:t>
            </a:r>
            <a:r>
              <a:rPr lang="pt-BR" b="1" dirty="0">
                <a:solidFill>
                  <a:srgbClr val="FF0000"/>
                </a:solidFill>
              </a:rPr>
              <a:t>11</a:t>
            </a:r>
            <a:r>
              <a:rPr lang="pt-BR" b="1" dirty="0"/>
              <a:t>%</a:t>
            </a:r>
            <a:r>
              <a:rPr lang="pt-BR" dirty="0"/>
              <a:t> (onze por cento</a:t>
            </a:r>
            <a:r>
              <a:rPr lang="pt-BR" dirty="0" smtClean="0"/>
              <a:t>).</a:t>
            </a:r>
          </a:p>
          <a:p>
            <a:pPr algn="just"/>
            <a:endParaRPr lang="pt-BR" dirty="0"/>
          </a:p>
          <a:p>
            <a:pPr algn="just"/>
            <a:r>
              <a:rPr lang="pt-BR" b="1" dirty="0"/>
              <a:t>Art. 27</a:t>
            </a:r>
            <a:r>
              <a:rPr lang="pt-BR" dirty="0"/>
              <a:t>. As contribuições sobre os proventos dos segurados inativos e sobre as pensões observarão a mesma alíquota aplicada ao servidor ativo do respectivo ente federativo</a:t>
            </a:r>
            <a:r>
              <a:rPr lang="pt-BR" dirty="0" smtClean="0"/>
              <a:t>.</a:t>
            </a:r>
            <a:endParaRPr lang="pt-BR" dirty="0"/>
          </a:p>
          <a:p>
            <a:pPr algn="just"/>
            <a:endParaRPr lang="pt-BR" b="1" dirty="0" smtClean="0"/>
          </a:p>
          <a:p>
            <a:pPr algn="just"/>
            <a:r>
              <a:rPr lang="pt-BR" b="1" dirty="0" smtClean="0"/>
              <a:t>Art</a:t>
            </a:r>
            <a:r>
              <a:rPr lang="pt-BR" b="1" dirty="0"/>
              <a:t>. 28</a:t>
            </a:r>
            <a:r>
              <a:rPr lang="pt-BR" dirty="0"/>
              <a:t>. A contribuição do ente federativo não poderá ser inferior ao valor da contribuição do servidor ativo, nem superior ao dobro desta, observado o cálculo atuarial inicial e as reavaliações atuariais anuais. </a:t>
            </a:r>
            <a:endParaRPr lang="pt-BR" dirty="0" smtClean="0"/>
          </a:p>
          <a:p>
            <a:pPr algn="just"/>
            <a:r>
              <a:rPr lang="pt-BR" dirty="0" smtClean="0"/>
              <a:t>O Ente do Poder Executivo e Legislativo alíquota de contribuição patronal é de </a:t>
            </a:r>
            <a:r>
              <a:rPr lang="pt-BR" dirty="0" smtClean="0">
                <a:solidFill>
                  <a:srgbClr val="FF0000"/>
                </a:solidFill>
              </a:rPr>
              <a:t>17,4</a:t>
            </a:r>
            <a:r>
              <a:rPr lang="pt-BR" dirty="0" smtClean="0"/>
              <a:t>%, sendo </a:t>
            </a:r>
            <a:r>
              <a:rPr lang="pt-BR" dirty="0" smtClean="0">
                <a:solidFill>
                  <a:srgbClr val="FF0000"/>
                </a:solidFill>
              </a:rPr>
              <a:t>15,4</a:t>
            </a:r>
            <a:r>
              <a:rPr lang="pt-BR" dirty="0" smtClean="0"/>
              <a:t>% para custear aposentadorias e pensões e </a:t>
            </a:r>
            <a:r>
              <a:rPr lang="pt-BR" dirty="0" smtClean="0">
                <a:solidFill>
                  <a:srgbClr val="FF0000"/>
                </a:solidFill>
              </a:rPr>
              <a:t>2</a:t>
            </a:r>
            <a:r>
              <a:rPr lang="pt-BR" dirty="0" smtClean="0"/>
              <a:t>% da taxa administrativa.</a:t>
            </a:r>
          </a:p>
          <a:p>
            <a:pPr algn="just"/>
            <a:endParaRPr lang="pt-BR" b="1" dirty="0"/>
          </a:p>
          <a:p>
            <a:pPr algn="just"/>
            <a:r>
              <a:rPr lang="pt-BR" b="1" dirty="0" smtClean="0"/>
              <a:t>Parágrafo</a:t>
            </a:r>
            <a:r>
              <a:rPr lang="pt-BR" dirty="0" smtClean="0"/>
              <a:t> </a:t>
            </a:r>
            <a:r>
              <a:rPr lang="pt-BR" b="1" dirty="0"/>
              <a:t>único</a:t>
            </a:r>
            <a:r>
              <a:rPr lang="pt-BR" dirty="0"/>
              <a:t>. O ente federativo será responsável pela cobertura de eventuais insuficiências financeiras do RPPS, decorrentes do pagamento de benefícios previdenciários, observada a proporcionalidade das despesas entre os Poderes, ainda que supere o limite máximo previsto no caput.</a:t>
            </a:r>
          </a:p>
        </p:txBody>
      </p:sp>
    </p:spTree>
    <p:extLst>
      <p:ext uri="{BB962C8B-B14F-4D97-AF65-F5344CB8AC3E}">
        <p14:creationId xmlns:p14="http://schemas.microsoft.com/office/powerpoint/2010/main" val="3975697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23728" y="188640"/>
            <a:ext cx="4241904" cy="369332"/>
          </a:xfrm>
          <a:prstGeom prst="rect">
            <a:avLst/>
          </a:prstGeom>
        </p:spPr>
        <p:txBody>
          <a:bodyPr wrap="square">
            <a:spAutoFit/>
          </a:bodyPr>
          <a:lstStyle/>
          <a:p>
            <a:r>
              <a:rPr lang="pt-BR" b="1" dirty="0" smtClean="0"/>
              <a:t>APOSENTADORIAS E PENSÕES</a:t>
            </a:r>
            <a:endParaRPr lang="pt-BR" b="1" dirty="0"/>
          </a:p>
        </p:txBody>
      </p:sp>
      <p:sp>
        <p:nvSpPr>
          <p:cNvPr id="3" name="Retângulo 2"/>
          <p:cNvSpPr/>
          <p:nvPr/>
        </p:nvSpPr>
        <p:spPr>
          <a:xfrm>
            <a:off x="914400" y="692697"/>
            <a:ext cx="7185992" cy="5909310"/>
          </a:xfrm>
          <a:prstGeom prst="rect">
            <a:avLst/>
          </a:prstGeom>
        </p:spPr>
        <p:txBody>
          <a:bodyPr wrap="square">
            <a:spAutoFit/>
          </a:bodyPr>
          <a:lstStyle/>
          <a:p>
            <a:pPr algn="ctr"/>
            <a:r>
              <a:rPr lang="pt-BR" b="1" dirty="0" smtClean="0"/>
              <a:t>Aposentadoria Compulsória:</a:t>
            </a:r>
          </a:p>
          <a:p>
            <a:pPr algn="just"/>
            <a:r>
              <a:rPr lang="pt-BR" b="1" dirty="0" smtClean="0"/>
              <a:t>Nelson Antônio de Souza Filho</a:t>
            </a:r>
          </a:p>
          <a:p>
            <a:pPr algn="just"/>
            <a:endParaRPr lang="pt-BR" b="1" dirty="0" smtClean="0"/>
          </a:p>
          <a:p>
            <a:pPr algn="ctr"/>
            <a:r>
              <a:rPr lang="pt-BR" b="1" dirty="0" smtClean="0"/>
              <a:t>          Aposentadoria por Idade e Contribuição</a:t>
            </a:r>
          </a:p>
          <a:p>
            <a:pPr algn="just"/>
            <a:r>
              <a:rPr lang="pt-BR" b="1" dirty="0" err="1" smtClean="0"/>
              <a:t>Ezenir</a:t>
            </a:r>
            <a:r>
              <a:rPr lang="pt-BR" b="1" dirty="0" smtClean="0"/>
              <a:t> Castelão </a:t>
            </a:r>
            <a:r>
              <a:rPr lang="pt-BR" b="1" dirty="0" err="1" smtClean="0"/>
              <a:t>Sezerino</a:t>
            </a:r>
            <a:endParaRPr lang="pt-BR" b="1" dirty="0" smtClean="0"/>
          </a:p>
          <a:p>
            <a:pPr algn="just"/>
            <a:r>
              <a:rPr lang="pt-BR" b="1" dirty="0" smtClean="0"/>
              <a:t>Carlos Ney de Souza Oliveira</a:t>
            </a:r>
          </a:p>
          <a:p>
            <a:pPr algn="just"/>
            <a:r>
              <a:rPr lang="pt-BR" b="1" dirty="0" smtClean="0"/>
              <a:t>Fátima de Lima  Ferreira</a:t>
            </a:r>
          </a:p>
          <a:p>
            <a:pPr algn="just"/>
            <a:r>
              <a:rPr lang="pt-BR" b="1" dirty="0" smtClean="0"/>
              <a:t>Ivete </a:t>
            </a:r>
            <a:r>
              <a:rPr lang="pt-BR" b="1" dirty="0" err="1" smtClean="0"/>
              <a:t>Melotto</a:t>
            </a:r>
            <a:r>
              <a:rPr lang="pt-BR" b="1" dirty="0" smtClean="0"/>
              <a:t> de Almeida</a:t>
            </a:r>
          </a:p>
          <a:p>
            <a:pPr algn="just"/>
            <a:endParaRPr lang="pt-BR" b="1" dirty="0" smtClean="0"/>
          </a:p>
          <a:p>
            <a:pPr algn="ctr"/>
            <a:r>
              <a:rPr lang="pt-BR" b="1" dirty="0" smtClean="0"/>
              <a:t>Aposentadoria por Idade</a:t>
            </a:r>
          </a:p>
          <a:p>
            <a:pPr algn="just"/>
            <a:r>
              <a:rPr lang="pt-BR" b="1" dirty="0" err="1" smtClean="0"/>
              <a:t>Dilce</a:t>
            </a:r>
            <a:r>
              <a:rPr lang="pt-BR" b="1" dirty="0" smtClean="0"/>
              <a:t> Mendes dos Santos</a:t>
            </a:r>
          </a:p>
          <a:p>
            <a:pPr algn="just"/>
            <a:r>
              <a:rPr lang="pt-BR" b="1" dirty="0" smtClean="0"/>
              <a:t>Sérgio Luiz da Rocha Freitas</a:t>
            </a:r>
          </a:p>
          <a:p>
            <a:pPr algn="just"/>
            <a:r>
              <a:rPr lang="pt-BR" b="1" dirty="0" smtClean="0"/>
              <a:t>Adão Correia </a:t>
            </a:r>
          </a:p>
          <a:p>
            <a:r>
              <a:rPr lang="pt-BR" b="1" dirty="0" smtClean="0"/>
              <a:t>Cândido Ribeiro Franco</a:t>
            </a:r>
          </a:p>
          <a:p>
            <a:r>
              <a:rPr lang="pt-BR" b="1" dirty="0" smtClean="0"/>
              <a:t>Carlinda </a:t>
            </a:r>
            <a:r>
              <a:rPr lang="pt-BR" b="1" dirty="0" err="1" smtClean="0"/>
              <a:t>Gimene</a:t>
            </a:r>
            <a:r>
              <a:rPr lang="pt-BR" b="1" dirty="0" smtClean="0"/>
              <a:t> de Freitas</a:t>
            </a:r>
          </a:p>
          <a:p>
            <a:r>
              <a:rPr lang="pt-BR" b="1" dirty="0" smtClean="0"/>
              <a:t>Iole Augusto dos Santos</a:t>
            </a:r>
          </a:p>
          <a:p>
            <a:endParaRPr lang="pt-BR" b="1" dirty="0" smtClean="0"/>
          </a:p>
          <a:p>
            <a:pPr algn="ctr"/>
            <a:r>
              <a:rPr lang="pt-BR" b="1" dirty="0" smtClean="0"/>
              <a:t>Pensões</a:t>
            </a:r>
          </a:p>
          <a:p>
            <a:r>
              <a:rPr lang="pt-BR" b="1" dirty="0" smtClean="0"/>
              <a:t>Rita Batista da Silva Nunes</a:t>
            </a:r>
          </a:p>
          <a:p>
            <a:r>
              <a:rPr lang="pt-BR" b="1" dirty="0" smtClean="0"/>
              <a:t>Alcides </a:t>
            </a:r>
            <a:r>
              <a:rPr lang="pt-BR" b="1" dirty="0" err="1" smtClean="0"/>
              <a:t>Carrillo</a:t>
            </a:r>
            <a:r>
              <a:rPr lang="pt-BR" b="1" dirty="0" smtClean="0"/>
              <a:t> </a:t>
            </a:r>
            <a:r>
              <a:rPr lang="pt-BR" b="1" dirty="0" err="1" smtClean="0"/>
              <a:t>Caicedo</a:t>
            </a:r>
            <a:endParaRPr lang="pt-BR" b="1" dirty="0" smtClean="0"/>
          </a:p>
          <a:p>
            <a:r>
              <a:rPr lang="pt-BR" b="1" dirty="0" smtClean="0"/>
              <a:t>Neide Ribeiro</a:t>
            </a:r>
          </a:p>
        </p:txBody>
      </p:sp>
    </p:spTree>
    <p:extLst>
      <p:ext uri="{BB962C8B-B14F-4D97-AF65-F5344CB8AC3E}">
        <p14:creationId xmlns:p14="http://schemas.microsoft.com/office/powerpoint/2010/main" val="3786826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422915348"/>
              </p:ext>
            </p:extLst>
          </p:nvPr>
        </p:nvGraphicFramePr>
        <p:xfrm>
          <a:off x="1115616" y="116632"/>
          <a:ext cx="7344816" cy="4835264"/>
        </p:xfrm>
        <a:graphic>
          <a:graphicData uri="http://schemas.openxmlformats.org/drawingml/2006/table">
            <a:tbl>
              <a:tblPr>
                <a:tableStyleId>{5C22544A-7EE6-4342-B048-85BDC9FD1C3A}</a:tableStyleId>
              </a:tblPr>
              <a:tblGrid>
                <a:gridCol w="5029602"/>
                <a:gridCol w="2315214"/>
              </a:tblGrid>
              <a:tr h="270757">
                <a:tc>
                  <a:txBody>
                    <a:bodyPr/>
                    <a:lstStyle/>
                    <a:p>
                      <a:pPr algn="l" fontAlgn="b"/>
                      <a:r>
                        <a:rPr lang="pt-BR" sz="1600" u="none" strike="noStrike" dirty="0">
                          <a:effectLst/>
                        </a:rPr>
                        <a:t>DESPESAS POR FONTE DE RECURSOS </a:t>
                      </a:r>
                      <a:endParaRPr lang="pt-BR" sz="1600" b="0" i="0" u="none" strike="noStrike" dirty="0">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JANEIRO a AGOSTO</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u="none" strike="noStrike">
                          <a:effectLst/>
                        </a:rPr>
                        <a:t>DESCRIÇÃO/ DESPESAS ADMINISTRATIVAS</a:t>
                      </a:r>
                      <a:endParaRPr lang="pt-BR" sz="1600" b="0"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 VALORES </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u="none" strike="noStrike" dirty="0">
                          <a:effectLst/>
                        </a:rPr>
                        <a:t>Vencimentos e Vantagens Fixas/ </a:t>
                      </a:r>
                      <a:r>
                        <a:rPr lang="pt-BR" sz="1600" b="1" u="none" strike="noStrike" dirty="0">
                          <a:effectLst/>
                        </a:rPr>
                        <a:t>Pessoa Civil</a:t>
                      </a:r>
                      <a:endParaRPr lang="pt-BR" sz="1600" b="1" i="0" u="none" strike="noStrike" dirty="0">
                        <a:solidFill>
                          <a:srgbClr val="000000"/>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effectLst/>
                        </a:rPr>
                        <a:t> R$           74.495,74 </a:t>
                      </a:r>
                      <a:endParaRPr lang="pt-BR" sz="1600" b="1" i="0" u="none" strike="noStrike" dirty="0">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u="none" strike="noStrike">
                          <a:effectLst/>
                        </a:rPr>
                        <a:t>Diárias- Civil</a:t>
                      </a:r>
                      <a:endParaRPr lang="pt-BR" sz="1600" b="0"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dirty="0">
                          <a:effectLst/>
                        </a:rPr>
                        <a:t> R$           13.436,14 </a:t>
                      </a:r>
                      <a:endParaRPr lang="pt-BR" sz="1600" b="0" i="0" u="none" strike="noStrike" dirty="0">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b="1" u="none" strike="noStrike">
                          <a:effectLst/>
                        </a:rPr>
                        <a:t>Material de Consumo</a:t>
                      </a:r>
                      <a:endParaRPr lang="pt-BR" sz="1600" b="1"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effectLst/>
                        </a:rPr>
                        <a:t> R$             1.509,50 </a:t>
                      </a:r>
                      <a:endParaRPr lang="pt-BR" sz="1600" b="1" i="0" u="none" strike="noStrike" dirty="0">
                        <a:solidFill>
                          <a:srgbClr val="000000"/>
                        </a:solidFill>
                        <a:effectLst/>
                        <a:latin typeface="Calibri" panose="020F0502020204030204" pitchFamily="34" charset="0"/>
                      </a:endParaRPr>
                    </a:p>
                  </a:txBody>
                  <a:tcPr marL="7736" marR="7736" marT="7736" marB="0" anchor="b"/>
                </a:tc>
              </a:tr>
              <a:tr h="230391">
                <a:tc>
                  <a:txBody>
                    <a:bodyPr/>
                    <a:lstStyle/>
                    <a:p>
                      <a:pPr algn="l" fontAlgn="b"/>
                      <a:r>
                        <a:rPr lang="pt-BR" sz="1600" u="none" strike="noStrike" dirty="0">
                          <a:effectLst/>
                        </a:rPr>
                        <a:t>Passagens e Despesas com Locomoção</a:t>
                      </a:r>
                      <a:endParaRPr lang="pt-BR" sz="1600" b="0" i="0" u="none" strike="noStrike" dirty="0">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 R$             1.900,00 </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b="1" u="none" strike="noStrike">
                          <a:effectLst/>
                        </a:rPr>
                        <a:t>Serviços de Consultorias</a:t>
                      </a:r>
                      <a:endParaRPr lang="pt-BR" sz="1600" b="1"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effectLst/>
                        </a:rPr>
                        <a:t> R$           45.964,58 </a:t>
                      </a:r>
                      <a:endParaRPr lang="pt-BR" sz="1600" b="1" i="0" u="none" strike="noStrike" dirty="0">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u="none" strike="noStrike">
                          <a:effectLst/>
                        </a:rPr>
                        <a:t>Outros Serviços de Terceiros- Pessoa Física</a:t>
                      </a:r>
                      <a:endParaRPr lang="pt-BR" sz="1600" b="0"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 R$           18.112,62 </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b="1" u="none" strike="noStrike">
                          <a:effectLst/>
                        </a:rPr>
                        <a:t>Outros Serviços de Terceiros- Pessoa Juridícas</a:t>
                      </a:r>
                      <a:endParaRPr lang="pt-BR" sz="1600" b="1"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effectLst/>
                        </a:rPr>
                        <a:t> R$           45.978,52 </a:t>
                      </a:r>
                      <a:endParaRPr lang="pt-BR" sz="1600" b="1" i="0" u="none" strike="noStrike" dirty="0">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b="1" u="none" strike="noStrike">
                          <a:solidFill>
                            <a:schemeClr val="accent2"/>
                          </a:solidFill>
                          <a:effectLst/>
                        </a:rPr>
                        <a:t> </a:t>
                      </a:r>
                      <a:endParaRPr lang="pt-BR" sz="1600" b="1" i="0" u="none" strike="noStrike">
                        <a:solidFill>
                          <a:schemeClr val="accent2"/>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solidFill>
                            <a:schemeClr val="accent2"/>
                          </a:solidFill>
                          <a:effectLst/>
                        </a:rPr>
                        <a:t> R$         201.397,10 </a:t>
                      </a:r>
                      <a:endParaRPr lang="pt-BR" sz="1600" b="1" i="0" u="none" strike="noStrike" dirty="0">
                        <a:solidFill>
                          <a:schemeClr val="accent2"/>
                        </a:solidFill>
                        <a:effectLst/>
                        <a:latin typeface="Calibri" panose="020F0502020204030204" pitchFamily="34" charset="0"/>
                      </a:endParaRPr>
                    </a:p>
                  </a:txBody>
                  <a:tcPr marL="7736" marR="7736" marT="7736" marB="0" anchor="b"/>
                </a:tc>
              </a:tr>
              <a:tr h="270757">
                <a:tc>
                  <a:txBody>
                    <a:bodyPr/>
                    <a:lstStyle/>
                    <a:p>
                      <a:pPr algn="l" fontAlgn="b"/>
                      <a:r>
                        <a:rPr lang="pt-BR" sz="1600" u="none" strike="noStrike">
                          <a:effectLst/>
                        </a:rPr>
                        <a:t> </a:t>
                      </a:r>
                      <a:endParaRPr lang="pt-BR" sz="1600" b="0"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 </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u="none" strike="noStrike">
                          <a:effectLst/>
                        </a:rPr>
                        <a:t>DESCRIÇÃO APOSENTADORIAS/ PENSÕES</a:t>
                      </a:r>
                      <a:endParaRPr lang="pt-BR" sz="1600" b="0"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 </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b="1" u="none" strike="noStrike">
                          <a:effectLst/>
                        </a:rPr>
                        <a:t>Aposentorias e Reformas</a:t>
                      </a:r>
                      <a:endParaRPr lang="pt-BR" sz="1600" b="1"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effectLst/>
                        </a:rPr>
                        <a:t> R$         133.211,43 </a:t>
                      </a:r>
                      <a:endParaRPr lang="pt-BR" sz="1600" b="1" i="0" u="none" strike="noStrike" dirty="0">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u="none" strike="noStrike">
                          <a:effectLst/>
                        </a:rPr>
                        <a:t>Pensões</a:t>
                      </a:r>
                      <a:endParaRPr lang="pt-BR" sz="1600" b="0" i="0" u="none" strike="noStrike">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 R$           49.100,42 </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b="1" u="none" strike="noStrike">
                          <a:solidFill>
                            <a:schemeClr val="accent2"/>
                          </a:solidFill>
                          <a:effectLst/>
                        </a:rPr>
                        <a:t> </a:t>
                      </a:r>
                      <a:endParaRPr lang="pt-BR" sz="1600" b="1" i="0" u="none" strike="noStrike">
                        <a:solidFill>
                          <a:schemeClr val="accent2"/>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solidFill>
                            <a:schemeClr val="accent2"/>
                          </a:solidFill>
                          <a:effectLst/>
                        </a:rPr>
                        <a:t> R$         182.311,85 </a:t>
                      </a:r>
                      <a:endParaRPr lang="pt-BR" sz="1600" b="1" i="0" u="none" strike="noStrike" dirty="0">
                        <a:solidFill>
                          <a:schemeClr val="accent2"/>
                        </a:solidFill>
                        <a:effectLst/>
                        <a:latin typeface="Calibri" panose="020F0502020204030204" pitchFamily="34" charset="0"/>
                      </a:endParaRPr>
                    </a:p>
                  </a:txBody>
                  <a:tcPr marL="7736" marR="7736" marT="7736" marB="0" anchor="b"/>
                </a:tc>
              </a:tr>
              <a:tr h="222138">
                <a:tc>
                  <a:txBody>
                    <a:bodyPr/>
                    <a:lstStyle/>
                    <a:p>
                      <a:pPr algn="l" fontAlgn="b"/>
                      <a:r>
                        <a:rPr lang="pt-BR" sz="1600" u="none" strike="noStrike" dirty="0">
                          <a:effectLst/>
                        </a:rPr>
                        <a:t> </a:t>
                      </a:r>
                      <a:endParaRPr lang="pt-BR" sz="1600" b="0" i="0" u="none" strike="noStrike" dirty="0">
                        <a:solidFill>
                          <a:srgbClr val="000000"/>
                        </a:solidFill>
                        <a:effectLst/>
                        <a:latin typeface="Calibri" panose="020F0502020204030204" pitchFamily="34" charset="0"/>
                      </a:endParaRPr>
                    </a:p>
                  </a:txBody>
                  <a:tcPr marL="7736" marR="7736" marT="7736" marB="0" anchor="b"/>
                </a:tc>
                <a:tc>
                  <a:txBody>
                    <a:bodyPr/>
                    <a:lstStyle/>
                    <a:p>
                      <a:pPr algn="l" fontAlgn="b"/>
                      <a:r>
                        <a:rPr lang="pt-BR" sz="1600" u="none" strike="noStrike">
                          <a:effectLst/>
                        </a:rPr>
                        <a:t> </a:t>
                      </a:r>
                      <a:endParaRPr lang="pt-BR" sz="1600" b="0" i="0" u="none" strike="noStrike">
                        <a:solidFill>
                          <a:srgbClr val="000000"/>
                        </a:solidFill>
                        <a:effectLst/>
                        <a:latin typeface="Calibri" panose="020F0502020204030204" pitchFamily="34" charset="0"/>
                      </a:endParaRPr>
                    </a:p>
                  </a:txBody>
                  <a:tcPr marL="7736" marR="7736" marT="7736" marB="0" anchor="b"/>
                </a:tc>
              </a:tr>
              <a:tr h="270757">
                <a:tc>
                  <a:txBody>
                    <a:bodyPr/>
                    <a:lstStyle/>
                    <a:p>
                      <a:pPr algn="l" fontAlgn="b"/>
                      <a:r>
                        <a:rPr lang="pt-BR" sz="1600" b="1" u="none" strike="noStrike">
                          <a:solidFill>
                            <a:srgbClr val="002060"/>
                          </a:solidFill>
                          <a:effectLst/>
                        </a:rPr>
                        <a:t>TOTAL GERAL</a:t>
                      </a:r>
                      <a:endParaRPr lang="pt-BR" sz="1600" b="1" i="0" u="none" strike="noStrike">
                        <a:solidFill>
                          <a:srgbClr val="002060"/>
                        </a:solidFill>
                        <a:effectLst/>
                        <a:latin typeface="Calibri" panose="020F0502020204030204" pitchFamily="34" charset="0"/>
                      </a:endParaRPr>
                    </a:p>
                  </a:txBody>
                  <a:tcPr marL="7736" marR="7736" marT="7736" marB="0" anchor="b"/>
                </a:tc>
                <a:tc>
                  <a:txBody>
                    <a:bodyPr/>
                    <a:lstStyle/>
                    <a:p>
                      <a:pPr algn="l" fontAlgn="b"/>
                      <a:r>
                        <a:rPr lang="pt-BR" sz="1600" b="1" u="none" strike="noStrike" dirty="0">
                          <a:solidFill>
                            <a:srgbClr val="002060"/>
                          </a:solidFill>
                          <a:effectLst/>
                        </a:rPr>
                        <a:t> R$         383.708,95 </a:t>
                      </a:r>
                      <a:endParaRPr lang="pt-BR" sz="1600" b="1" i="0" u="none" strike="noStrike" dirty="0">
                        <a:solidFill>
                          <a:srgbClr val="002060"/>
                        </a:solidFill>
                        <a:effectLst/>
                        <a:latin typeface="Calibri" panose="020F0502020204030204" pitchFamily="34" charset="0"/>
                      </a:endParaRPr>
                    </a:p>
                  </a:txBody>
                  <a:tcPr marL="7736" marR="7736" marT="7736" marB="0" anchor="b"/>
                </a:tc>
              </a:tr>
              <a:tr h="270757">
                <a:tc>
                  <a:txBody>
                    <a:bodyPr/>
                    <a:lstStyle/>
                    <a:p>
                      <a:pPr algn="l" fontAlgn="b"/>
                      <a:endParaRPr lang="pt-BR" sz="1600" b="0" i="0" u="none" strike="noStrike" dirty="0">
                        <a:solidFill>
                          <a:srgbClr val="000000"/>
                        </a:solidFill>
                        <a:effectLst/>
                        <a:latin typeface="Calibri" panose="020F0502020204030204" pitchFamily="34" charset="0"/>
                      </a:endParaRPr>
                    </a:p>
                  </a:txBody>
                  <a:tcPr marL="7736" marR="7736" marT="7736" marB="0" anchor="b"/>
                </a:tc>
                <a:tc>
                  <a:txBody>
                    <a:bodyPr/>
                    <a:lstStyle/>
                    <a:p>
                      <a:pPr algn="l" fontAlgn="b"/>
                      <a:endParaRPr lang="pt-BR" sz="1600" b="0" i="0" u="none" strike="noStrike" dirty="0">
                        <a:solidFill>
                          <a:srgbClr val="000000"/>
                        </a:solidFill>
                        <a:effectLst/>
                        <a:latin typeface="Calibri" panose="020F0502020204030204" pitchFamily="34" charset="0"/>
                      </a:endParaRPr>
                    </a:p>
                  </a:txBody>
                  <a:tcPr marL="7736" marR="7736" marT="7736" marB="0" anchor="b"/>
                </a:tc>
              </a:tr>
            </a:tbl>
          </a:graphicData>
        </a:graphic>
      </p:graphicFrame>
    </p:spTree>
    <p:extLst>
      <p:ext uri="{BB962C8B-B14F-4D97-AF65-F5344CB8AC3E}">
        <p14:creationId xmlns:p14="http://schemas.microsoft.com/office/powerpoint/2010/main" val="851839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260649"/>
            <a:ext cx="8208912" cy="2585323"/>
          </a:xfrm>
          <a:prstGeom prst="rect">
            <a:avLst/>
          </a:prstGeom>
        </p:spPr>
        <p:txBody>
          <a:bodyPr wrap="square">
            <a:spAutoFit/>
          </a:bodyPr>
          <a:lstStyle/>
          <a:p>
            <a:pPr algn="just"/>
            <a:endParaRPr lang="pt-BR" b="1" dirty="0" smtClean="0"/>
          </a:p>
          <a:p>
            <a:pPr algn="just"/>
            <a:endParaRPr lang="pt-BR" b="1" dirty="0"/>
          </a:p>
          <a:p>
            <a:pPr algn="just"/>
            <a:endParaRPr lang="pt-BR" b="1" dirty="0" smtClean="0"/>
          </a:p>
          <a:p>
            <a:pPr algn="just"/>
            <a:endParaRPr lang="pt-BR" b="1" dirty="0"/>
          </a:p>
          <a:p>
            <a:pPr algn="just"/>
            <a:endParaRPr lang="pt-BR" b="1" dirty="0" smtClean="0"/>
          </a:p>
          <a:p>
            <a:pPr algn="just"/>
            <a:endParaRPr lang="pt-BR" b="1" dirty="0"/>
          </a:p>
          <a:p>
            <a:pPr algn="just"/>
            <a:endParaRPr lang="pt-BR" b="1" dirty="0" smtClean="0"/>
          </a:p>
          <a:p>
            <a:pPr algn="just"/>
            <a:endParaRPr lang="pt-BR" b="1" dirty="0"/>
          </a:p>
          <a:p>
            <a:pPr algn="ctr"/>
            <a:r>
              <a:rPr lang="pt-BR" b="1" dirty="0"/>
              <a:t>          </a:t>
            </a:r>
          </a:p>
        </p:txBody>
      </p:sp>
      <p:graphicFrame>
        <p:nvGraphicFramePr>
          <p:cNvPr id="4" name="Tabela 3"/>
          <p:cNvGraphicFramePr>
            <a:graphicFrameLocks noGrp="1"/>
          </p:cNvGraphicFramePr>
          <p:nvPr>
            <p:extLst>
              <p:ext uri="{D42A27DB-BD31-4B8C-83A1-F6EECF244321}">
                <p14:modId xmlns:p14="http://schemas.microsoft.com/office/powerpoint/2010/main" val="2400246346"/>
              </p:ext>
            </p:extLst>
          </p:nvPr>
        </p:nvGraphicFramePr>
        <p:xfrm>
          <a:off x="323528" y="50654"/>
          <a:ext cx="8208913" cy="6725792"/>
        </p:xfrm>
        <a:graphic>
          <a:graphicData uri="http://schemas.openxmlformats.org/drawingml/2006/table">
            <a:tbl>
              <a:tblPr>
                <a:tableStyleId>{5C22544A-7EE6-4342-B048-85BDC9FD1C3A}</a:tableStyleId>
              </a:tblPr>
              <a:tblGrid>
                <a:gridCol w="367383"/>
                <a:gridCol w="2575491"/>
                <a:gridCol w="2610893"/>
                <a:gridCol w="2655146"/>
              </a:tblGrid>
              <a:tr h="377651">
                <a:tc gridSpan="4">
                  <a:txBody>
                    <a:bodyPr/>
                    <a:lstStyle/>
                    <a:p>
                      <a:pPr algn="ctr" fontAlgn="b"/>
                      <a:r>
                        <a:rPr lang="pt-BR" sz="1800" b="1" u="none" strike="noStrike" dirty="0">
                          <a:effectLst/>
                        </a:rPr>
                        <a:t>PLANILHA DOS INVESTIMENTOS </a:t>
                      </a:r>
                      <a:endParaRPr lang="pt-BR" sz="1800" b="1" i="0" u="none" strike="noStrike" dirty="0">
                        <a:solidFill>
                          <a:srgbClr val="000000"/>
                        </a:solidFill>
                        <a:effectLst/>
                        <a:latin typeface="Calibri" panose="020F0502020204030204" pitchFamily="34" charset="0"/>
                      </a:endParaRPr>
                    </a:p>
                  </a:txBody>
                  <a:tcPr marL="7911" marR="7911" marT="7911" marB="0" anchor="b"/>
                </a:tc>
                <a:tc hMerge="1">
                  <a:txBody>
                    <a:bodyPr/>
                    <a:lstStyle/>
                    <a:p>
                      <a:endParaRPr lang="pt-BR"/>
                    </a:p>
                  </a:txBody>
                  <a:tcPr/>
                </a:tc>
                <a:tc hMerge="1">
                  <a:txBody>
                    <a:bodyPr/>
                    <a:lstStyle/>
                    <a:p>
                      <a:endParaRPr lang="pt-BR"/>
                    </a:p>
                  </a:txBody>
                  <a:tcPr/>
                </a:tc>
                <a:tc hMerge="1">
                  <a:txBody>
                    <a:bodyPr/>
                    <a:lstStyle/>
                    <a:p>
                      <a:endParaRPr lang="pt-BR"/>
                    </a:p>
                  </a:txBody>
                  <a:tcPr/>
                </a:tc>
              </a:tr>
              <a:tr h="377651">
                <a:tc gridSpan="4">
                  <a:txBody>
                    <a:bodyPr/>
                    <a:lstStyle/>
                    <a:p>
                      <a:pPr algn="ctr" fontAlgn="b"/>
                      <a:r>
                        <a:rPr lang="pt-BR" sz="1600" b="1" u="none" strike="noStrike" dirty="0">
                          <a:effectLst/>
                        </a:rPr>
                        <a:t>CARTEIRA DE INVESTIMENTOS -  BANCO DO BRASIL  S/A    C/C: 62650-3</a:t>
                      </a:r>
                      <a:endParaRPr lang="pt-BR" sz="1600" b="1" i="0" u="none" strike="noStrike" dirty="0">
                        <a:solidFill>
                          <a:srgbClr val="000000"/>
                        </a:solidFill>
                        <a:effectLst/>
                        <a:latin typeface="Calibri" panose="020F0502020204030204" pitchFamily="34" charset="0"/>
                      </a:endParaRPr>
                    </a:p>
                  </a:txBody>
                  <a:tcPr marL="7911" marR="7911" marT="7911" marB="0" anchor="b"/>
                </a:tc>
                <a:tc hMerge="1">
                  <a:txBody>
                    <a:bodyPr/>
                    <a:lstStyle/>
                    <a:p>
                      <a:endParaRPr lang="pt-BR"/>
                    </a:p>
                  </a:txBody>
                  <a:tcPr/>
                </a:tc>
                <a:tc hMerge="1">
                  <a:txBody>
                    <a:bodyPr/>
                    <a:lstStyle/>
                    <a:p>
                      <a:endParaRPr lang="pt-BR"/>
                    </a:p>
                  </a:txBody>
                  <a:tcPr/>
                </a:tc>
                <a:tc hMerge="1">
                  <a:txBody>
                    <a:bodyPr/>
                    <a:lstStyle/>
                    <a:p>
                      <a:endParaRPr lang="pt-BR"/>
                    </a:p>
                  </a:txBody>
                  <a:tcPr/>
                </a:tc>
              </a:tr>
              <a:tr h="417324">
                <a:tc>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600" b="1" u="none" strike="noStrike" dirty="0">
                          <a:effectLst/>
                        </a:rPr>
                        <a:t>IRF - M1 </a:t>
                      </a:r>
                      <a:endParaRPr lang="pt-BR" sz="16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600" b="1" u="none" strike="noStrike" dirty="0">
                          <a:effectLst/>
                        </a:rPr>
                        <a:t>IMA-B  TP</a:t>
                      </a:r>
                      <a:endParaRPr lang="pt-BR" sz="16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600" b="1" u="none" strike="noStrike" dirty="0">
                          <a:effectLst/>
                        </a:rPr>
                        <a:t>IDKA-2</a:t>
                      </a:r>
                      <a:endParaRPr lang="pt-BR" sz="1600" b="1" i="0" u="none" strike="noStrike" dirty="0">
                        <a:solidFill>
                          <a:srgbClr val="000000"/>
                        </a:solidFill>
                        <a:effectLst/>
                        <a:latin typeface="Arial" panose="020B0604020202020204" pitchFamily="34" charset="0"/>
                      </a:endParaRPr>
                    </a:p>
                  </a:txBody>
                  <a:tcPr marL="7911" marR="7911" marT="7911" marB="0" anchor="b"/>
                </a:tc>
              </a:tr>
              <a:tr h="953988">
                <a:tc>
                  <a:txBody>
                    <a:bodyPr/>
                    <a:lstStyle/>
                    <a:p>
                      <a:pPr algn="r" fontAlgn="b"/>
                      <a:r>
                        <a:rPr lang="pt-BR" sz="1000" u="none" strike="noStrike">
                          <a:effectLst/>
                        </a:rPr>
                        <a:t>ago/17</a:t>
                      </a:r>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SALDO ATUAL : R$ 1.101.268,20</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SALDO ATUAL : R$ 523.463,48</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SALDO ATUAL : R$ 231.049,15</a:t>
                      </a:r>
                      <a:endParaRPr lang="pt-BR" sz="1200" b="1" i="0" u="none" strike="noStrike" dirty="0">
                        <a:solidFill>
                          <a:srgbClr val="000000"/>
                        </a:solidFill>
                        <a:effectLst/>
                        <a:latin typeface="Arial" panose="020B0604020202020204" pitchFamily="34" charset="0"/>
                      </a:endParaRPr>
                    </a:p>
                  </a:txBody>
                  <a:tcPr marL="7911" marR="7911" marT="7911" marB="0" anchor="b"/>
                </a:tc>
              </a:tr>
              <a:tr h="814054">
                <a:tc>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RENTABILIDADE - No mês </a:t>
                      </a:r>
                      <a:endParaRPr lang="pt-BR" sz="1200" b="1" u="none" strike="noStrike" dirty="0" smtClean="0">
                        <a:effectLst/>
                      </a:endParaRPr>
                    </a:p>
                    <a:p>
                      <a:pPr algn="l" fontAlgn="b"/>
                      <a:r>
                        <a:rPr lang="pt-BR" sz="1200" b="1" u="none" strike="noStrike" dirty="0" smtClean="0">
                          <a:effectLst/>
                        </a:rPr>
                        <a:t>  </a:t>
                      </a:r>
                      <a:r>
                        <a:rPr lang="pt-BR" sz="1200" b="1" u="none" strike="noStrike" dirty="0">
                          <a:effectLst/>
                        </a:rPr>
                        <a:t>0,8774 %</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RENTABILIDADE -  No mês </a:t>
                      </a:r>
                      <a:endParaRPr lang="pt-BR" sz="1200" b="1" u="none" strike="noStrike" dirty="0" smtClean="0">
                        <a:effectLst/>
                      </a:endParaRPr>
                    </a:p>
                    <a:p>
                      <a:pPr algn="l" fontAlgn="b"/>
                      <a:r>
                        <a:rPr lang="pt-BR" sz="1200" b="1" u="none" strike="noStrike" dirty="0" smtClean="0">
                          <a:effectLst/>
                        </a:rPr>
                        <a:t>1,3225 </a:t>
                      </a:r>
                      <a:r>
                        <a:rPr lang="pt-BR" sz="1200" b="1" u="none" strike="noStrike" dirty="0">
                          <a:effectLst/>
                        </a:rPr>
                        <a:t>%</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RENTABILIDADE -  No mês </a:t>
                      </a:r>
                      <a:endParaRPr lang="pt-BR" sz="1200" b="1" u="none" strike="noStrike" dirty="0" smtClean="0">
                        <a:effectLst/>
                      </a:endParaRPr>
                    </a:p>
                    <a:p>
                      <a:pPr algn="l" fontAlgn="b"/>
                      <a:r>
                        <a:rPr lang="pt-BR" sz="1200" b="1" u="none" strike="noStrike" dirty="0" smtClean="0">
                          <a:effectLst/>
                        </a:rPr>
                        <a:t> </a:t>
                      </a:r>
                      <a:r>
                        <a:rPr lang="pt-BR" sz="1200" b="1" u="none" strike="noStrike" dirty="0">
                          <a:effectLst/>
                        </a:rPr>
                        <a:t>0,9843 %</a:t>
                      </a:r>
                      <a:endParaRPr lang="pt-BR" sz="1200" b="1" i="0" u="none" strike="noStrike" dirty="0">
                        <a:solidFill>
                          <a:srgbClr val="000000"/>
                        </a:solidFill>
                        <a:effectLst/>
                        <a:latin typeface="Arial" panose="020B0604020202020204" pitchFamily="34" charset="0"/>
                      </a:endParaRPr>
                    </a:p>
                  </a:txBody>
                  <a:tcPr marL="7911" marR="7911" marT="7911" marB="0" anchor="b"/>
                </a:tc>
              </a:tr>
              <a:tr h="417324">
                <a:tc>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 Últimos 12 meses : 12,880 %</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 Últimos 12 meses : 15,2107%</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  Últimos 12 meses : 13,2807%</a:t>
                      </a:r>
                      <a:endParaRPr lang="pt-BR" sz="1200" b="1" i="0" u="none" strike="noStrike" dirty="0">
                        <a:solidFill>
                          <a:srgbClr val="000000"/>
                        </a:solidFill>
                        <a:effectLst/>
                        <a:latin typeface="Arial" panose="020B0604020202020204" pitchFamily="34" charset="0"/>
                      </a:endParaRPr>
                    </a:p>
                  </a:txBody>
                  <a:tcPr marL="7911" marR="7911" marT="7911" marB="0" anchor="b"/>
                </a:tc>
              </a:tr>
              <a:tr h="884450">
                <a:tc>
                  <a:txBody>
                    <a:bodyPr/>
                    <a:lstStyle/>
                    <a:p>
                      <a:pPr algn="l" fontAlgn="b"/>
                      <a:r>
                        <a:rPr lang="pt-BR" sz="1600" u="none" strike="noStrike" dirty="0">
                          <a:effectLst/>
                        </a:rPr>
                        <a:t> </a:t>
                      </a:r>
                      <a:endParaRPr lang="pt-BR" sz="16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600" b="1" u="none" strike="noStrike" dirty="0">
                          <a:effectLst/>
                        </a:rPr>
                        <a:t>IMA-B 5</a:t>
                      </a:r>
                      <a:endParaRPr lang="pt-BR" sz="16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600" b="1" u="none" strike="noStrike" dirty="0">
                          <a:effectLst/>
                        </a:rPr>
                        <a:t>PREVID PERFIL</a:t>
                      </a:r>
                      <a:endParaRPr lang="pt-BR" sz="16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100" b="1" i="0" u="none" strike="noStrike" dirty="0">
                        <a:solidFill>
                          <a:srgbClr val="000000"/>
                        </a:solidFill>
                        <a:effectLst/>
                        <a:latin typeface="Arial" panose="020B0604020202020204" pitchFamily="34" charset="0"/>
                      </a:endParaRPr>
                    </a:p>
                  </a:txBody>
                  <a:tcPr marL="7911" marR="7911" marT="7911" marB="0" anchor="b"/>
                </a:tc>
              </a:tr>
              <a:tr h="417324">
                <a:tc>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SALDO ATUAL: R$ 232.359,61</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SALDO ATUAL :  R$ 198.396,22</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100" b="1" i="0" u="none" strike="noStrike" dirty="0">
                        <a:solidFill>
                          <a:srgbClr val="000000"/>
                        </a:solidFill>
                        <a:effectLst/>
                        <a:latin typeface="Arial" panose="020B0604020202020204" pitchFamily="34" charset="0"/>
                      </a:endParaRPr>
                    </a:p>
                  </a:txBody>
                  <a:tcPr marL="7911" marR="7911" marT="7911" marB="0" anchor="b"/>
                </a:tc>
              </a:tr>
              <a:tr h="814054">
                <a:tc>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RENTABILIDADE -  No mês </a:t>
                      </a:r>
                      <a:r>
                        <a:rPr lang="pt-BR" sz="1200" b="1" u="none" strike="noStrike" dirty="0" smtClean="0">
                          <a:effectLst/>
                        </a:rPr>
                        <a:t>1,2441</a:t>
                      </a:r>
                      <a:r>
                        <a:rPr lang="pt-BR" sz="1200" b="1" u="none" strike="noStrike" dirty="0">
                          <a:effectLst/>
                        </a:rPr>
                        <a:t>%</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RENTABILIDADE -  No </a:t>
                      </a:r>
                      <a:r>
                        <a:rPr lang="pt-BR" sz="1200" b="1" u="none" strike="noStrike" dirty="0" smtClean="0">
                          <a:effectLst/>
                        </a:rPr>
                        <a:t>mês</a:t>
                      </a:r>
                    </a:p>
                    <a:p>
                      <a:pPr algn="l" fontAlgn="b"/>
                      <a:r>
                        <a:rPr lang="pt-BR" sz="1200" b="1" u="none" strike="noStrike" dirty="0" smtClean="0">
                          <a:effectLst/>
                        </a:rPr>
                        <a:t>  </a:t>
                      </a:r>
                      <a:r>
                        <a:rPr lang="pt-BR" sz="1200" b="1" u="none" strike="noStrike" dirty="0">
                          <a:effectLst/>
                        </a:rPr>
                        <a:t>0,7929 %</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100" b="1" i="0" u="none" strike="noStrike" dirty="0">
                        <a:solidFill>
                          <a:srgbClr val="000000"/>
                        </a:solidFill>
                        <a:effectLst/>
                        <a:latin typeface="Arial" panose="020B0604020202020204" pitchFamily="34" charset="0"/>
                      </a:endParaRPr>
                    </a:p>
                  </a:txBody>
                  <a:tcPr marL="7911" marR="7911" marT="7911" marB="0" anchor="b"/>
                </a:tc>
              </a:tr>
              <a:tr h="417324">
                <a:tc>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 Últimos 12 meses : 13,7360%</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b="1" u="none" strike="noStrike" dirty="0">
                          <a:effectLst/>
                        </a:rPr>
                        <a:t>Últimos 12 meses : 12,1665%</a:t>
                      </a:r>
                      <a:endParaRPr lang="pt-BR" sz="1200" b="1"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100" b="1" i="0" u="none" strike="noStrike" dirty="0">
                        <a:solidFill>
                          <a:srgbClr val="000000"/>
                        </a:solidFill>
                        <a:effectLst/>
                        <a:latin typeface="Arial" panose="020B0604020202020204" pitchFamily="34" charset="0"/>
                      </a:endParaRPr>
                    </a:p>
                  </a:txBody>
                  <a:tcPr marL="7911" marR="7911" marT="7911" marB="0" anchor="b"/>
                </a:tc>
              </a:tr>
              <a:tr h="417324">
                <a:tc gridSpan="3">
                  <a:txBody>
                    <a:bodyPr/>
                    <a:lstStyle/>
                    <a:p>
                      <a:pPr algn="ctr" fontAlgn="b"/>
                      <a:r>
                        <a:rPr lang="pt-BR" sz="1200" b="1" u="none" strike="noStrike" dirty="0">
                          <a:effectLst/>
                        </a:rPr>
                        <a:t>SALDO BANCO DO BRASIL  : </a:t>
                      </a:r>
                      <a:r>
                        <a:rPr lang="pt-BR" sz="2000" b="1" u="none" strike="noStrike" dirty="0">
                          <a:effectLst/>
                        </a:rPr>
                        <a:t>R$ 2.286.536,66</a:t>
                      </a:r>
                      <a:endParaRPr lang="pt-BR" sz="2000" b="1" i="0" u="none" strike="noStrike" dirty="0">
                        <a:solidFill>
                          <a:srgbClr val="000000"/>
                        </a:solidFill>
                        <a:effectLst/>
                        <a:latin typeface="Arial" panose="020B0604020202020204" pitchFamily="34" charset="0"/>
                      </a:endParaRPr>
                    </a:p>
                  </a:txBody>
                  <a:tcPr marL="7911" marR="7911" marT="7911" marB="0" anchor="b"/>
                </a:tc>
                <a:tc hMerge="1">
                  <a:txBody>
                    <a:bodyPr/>
                    <a:lstStyle/>
                    <a:p>
                      <a:endParaRPr lang="pt-BR"/>
                    </a:p>
                  </a:txBody>
                  <a:tcPr/>
                </a:tc>
                <a:tc hMerge="1">
                  <a:txBody>
                    <a:bodyPr/>
                    <a:lstStyle/>
                    <a:p>
                      <a:endParaRPr lang="pt-BR"/>
                    </a:p>
                  </a:txBody>
                  <a:tcPr/>
                </a:tc>
                <a:tc>
                  <a:txBody>
                    <a:bodyPr/>
                    <a:lstStyle/>
                    <a:p>
                      <a:pPr algn="l" fontAlgn="b"/>
                      <a:endParaRPr lang="pt-BR" sz="1100" b="1" i="0" u="none" strike="noStrike" dirty="0">
                        <a:solidFill>
                          <a:srgbClr val="000000"/>
                        </a:solidFill>
                        <a:effectLst/>
                        <a:latin typeface="Arial" panose="020B0604020202020204" pitchFamily="34" charset="0"/>
                      </a:endParaRPr>
                    </a:p>
                  </a:txBody>
                  <a:tcPr marL="7911" marR="7911" marT="7911" marB="0" anchor="b"/>
                </a:tc>
              </a:tr>
              <a:tr h="417324">
                <a:tc>
                  <a:txBody>
                    <a:bodyPr/>
                    <a:lstStyle/>
                    <a:p>
                      <a:pPr algn="l" fontAlgn="b"/>
                      <a:r>
                        <a:rPr lang="pt-BR" sz="1000" u="none" strike="noStrike">
                          <a:effectLst/>
                        </a:rPr>
                        <a:t> </a:t>
                      </a:r>
                      <a:endParaRPr lang="pt-BR" sz="1000" b="1"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100" b="1" u="none" strike="noStrike">
                          <a:effectLst/>
                        </a:rPr>
                        <a:t> </a:t>
                      </a:r>
                      <a:endParaRPr lang="pt-BR" sz="1100" b="1"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100" b="1" u="none" strike="noStrike">
                          <a:effectLst/>
                        </a:rPr>
                        <a:t> </a:t>
                      </a:r>
                      <a:endParaRPr lang="pt-BR" sz="1100" b="1"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100" b="1" u="none" strike="noStrike" dirty="0">
                          <a:effectLst/>
                        </a:rPr>
                        <a:t> </a:t>
                      </a:r>
                      <a:endParaRPr lang="pt-BR" sz="1100" b="1" i="0" u="none" strike="noStrike" dirty="0">
                        <a:solidFill>
                          <a:srgbClr val="000000"/>
                        </a:solidFill>
                        <a:effectLst/>
                        <a:latin typeface="Arial" panose="020B0604020202020204" pitchFamily="34" charset="0"/>
                      </a:endParaRPr>
                    </a:p>
                  </a:txBody>
                  <a:tcPr marL="7911" marR="7911" marT="7911" marB="0" anchor="b"/>
                </a:tc>
              </a:tr>
            </a:tbl>
          </a:graphicData>
        </a:graphic>
      </p:graphicFrame>
    </p:spTree>
    <p:extLst>
      <p:ext uri="{BB962C8B-B14F-4D97-AF65-F5344CB8AC3E}">
        <p14:creationId xmlns:p14="http://schemas.microsoft.com/office/powerpoint/2010/main" val="795385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478119" y="655285"/>
            <a:ext cx="3579826" cy="523220"/>
          </a:xfrm>
          <a:prstGeom prst="rect">
            <a:avLst/>
          </a:prstGeom>
          <a:noFill/>
        </p:spPr>
        <p:txBody>
          <a:bodyPr wrap="none" rtlCol="0">
            <a:spAutoFit/>
          </a:bodyPr>
          <a:lstStyle/>
          <a:p>
            <a:r>
              <a:rPr lang="pt-BR" sz="2800" b="1" dirty="0" smtClean="0"/>
              <a:t>Conselho</a:t>
            </a:r>
            <a:r>
              <a:rPr lang="pt-BR" sz="2800" dirty="0" smtClean="0"/>
              <a:t> </a:t>
            </a:r>
            <a:r>
              <a:rPr lang="pt-BR" sz="2800" b="1" dirty="0" smtClean="0"/>
              <a:t>Curador</a:t>
            </a:r>
            <a:endParaRPr lang="pt-BR" sz="2800" b="1" dirty="0"/>
          </a:p>
        </p:txBody>
      </p:sp>
      <p:sp>
        <p:nvSpPr>
          <p:cNvPr id="3" name="CaixaDeTexto 2"/>
          <p:cNvSpPr txBox="1"/>
          <p:nvPr/>
        </p:nvSpPr>
        <p:spPr>
          <a:xfrm>
            <a:off x="1075328" y="1461819"/>
            <a:ext cx="7097072" cy="4524315"/>
          </a:xfrm>
          <a:prstGeom prst="rect">
            <a:avLst/>
          </a:prstGeom>
          <a:noFill/>
        </p:spPr>
        <p:txBody>
          <a:bodyPr wrap="square" rtlCol="0">
            <a:spAutoFit/>
          </a:bodyPr>
          <a:lstStyle/>
          <a:p>
            <a:r>
              <a:rPr lang="pt-BR" b="1" dirty="0" smtClean="0"/>
              <a:t>Representante (Poder Executivo)</a:t>
            </a:r>
          </a:p>
          <a:p>
            <a:r>
              <a:rPr lang="pt-BR" dirty="0" smtClean="0"/>
              <a:t>             Titular: Wellington Glauco Antoniete</a:t>
            </a:r>
          </a:p>
          <a:p>
            <a:r>
              <a:rPr lang="pt-BR" dirty="0" smtClean="0"/>
              <a:t>             Suplente: </a:t>
            </a:r>
            <a:r>
              <a:rPr lang="pt-BR" dirty="0" err="1" smtClean="0"/>
              <a:t>Ezenir</a:t>
            </a:r>
            <a:r>
              <a:rPr lang="pt-BR" dirty="0" smtClean="0"/>
              <a:t> Castelão </a:t>
            </a:r>
            <a:r>
              <a:rPr lang="pt-BR" dirty="0" err="1" smtClean="0"/>
              <a:t>Sezerino</a:t>
            </a:r>
            <a:endParaRPr lang="pt-BR" dirty="0" smtClean="0"/>
          </a:p>
          <a:p>
            <a:endParaRPr lang="pt-BR" dirty="0"/>
          </a:p>
          <a:p>
            <a:r>
              <a:rPr lang="pt-BR" b="1" dirty="0" smtClean="0"/>
              <a:t>Representante (Poder Legislativo)</a:t>
            </a:r>
          </a:p>
          <a:p>
            <a:r>
              <a:rPr lang="pt-BR" dirty="0" smtClean="0"/>
              <a:t>             Titular: Maria </a:t>
            </a:r>
            <a:r>
              <a:rPr lang="pt-BR" dirty="0" err="1" smtClean="0"/>
              <a:t>Rosania</a:t>
            </a:r>
            <a:r>
              <a:rPr lang="pt-BR" dirty="0" smtClean="0"/>
              <a:t> Lima Pereira</a:t>
            </a:r>
          </a:p>
          <a:p>
            <a:r>
              <a:rPr lang="pt-BR" dirty="0"/>
              <a:t> </a:t>
            </a:r>
            <a:r>
              <a:rPr lang="pt-BR" dirty="0" smtClean="0"/>
              <a:t>            Suplente: Josiane Martins Moreira</a:t>
            </a:r>
          </a:p>
          <a:p>
            <a:endParaRPr lang="pt-BR" dirty="0"/>
          </a:p>
          <a:p>
            <a:r>
              <a:rPr lang="pt-BR" b="1" dirty="0" smtClean="0"/>
              <a:t>Representantes dos Servidores</a:t>
            </a:r>
            <a:endParaRPr lang="pt-BR" dirty="0" smtClean="0"/>
          </a:p>
          <a:p>
            <a:r>
              <a:rPr lang="pt-BR" dirty="0" smtClean="0"/>
              <a:t>             Titulares: Amarildo do Prado</a:t>
            </a:r>
          </a:p>
          <a:p>
            <a:r>
              <a:rPr lang="pt-BR" dirty="0"/>
              <a:t> </a:t>
            </a:r>
            <a:r>
              <a:rPr lang="pt-BR" dirty="0" smtClean="0"/>
              <a:t>                             Pedro Aurélio Borges da Silveira</a:t>
            </a:r>
          </a:p>
          <a:p>
            <a:r>
              <a:rPr lang="pt-BR" dirty="0"/>
              <a:t> </a:t>
            </a:r>
            <a:r>
              <a:rPr lang="pt-BR" dirty="0" smtClean="0"/>
              <a:t>                             </a:t>
            </a:r>
            <a:r>
              <a:rPr lang="pt-BR" dirty="0" err="1" smtClean="0"/>
              <a:t>Ivonei</a:t>
            </a:r>
            <a:r>
              <a:rPr lang="pt-BR" dirty="0" smtClean="0"/>
              <a:t> Batista da Silva</a:t>
            </a:r>
          </a:p>
          <a:p>
            <a:r>
              <a:rPr lang="pt-BR" dirty="0"/>
              <a:t> </a:t>
            </a:r>
            <a:r>
              <a:rPr lang="pt-BR" dirty="0" smtClean="0"/>
              <a:t>            Suplentes: Luciano Soares</a:t>
            </a:r>
          </a:p>
          <a:p>
            <a:r>
              <a:rPr lang="pt-BR" dirty="0" smtClean="0"/>
              <a:t>                               </a:t>
            </a:r>
            <a:r>
              <a:rPr lang="pt-BR" dirty="0" err="1" smtClean="0"/>
              <a:t>Luis</a:t>
            </a:r>
            <a:r>
              <a:rPr lang="pt-BR" dirty="0" smtClean="0"/>
              <a:t> </a:t>
            </a:r>
            <a:r>
              <a:rPr lang="pt-BR" dirty="0" err="1" smtClean="0"/>
              <a:t>Antonio</a:t>
            </a:r>
            <a:r>
              <a:rPr lang="pt-BR" dirty="0" smtClean="0"/>
              <a:t> Conceição </a:t>
            </a:r>
            <a:r>
              <a:rPr lang="pt-BR" dirty="0" err="1" smtClean="0"/>
              <a:t>Centurion</a:t>
            </a:r>
            <a:endParaRPr lang="pt-BR" dirty="0" smtClean="0"/>
          </a:p>
          <a:p>
            <a:r>
              <a:rPr lang="pt-BR" dirty="0"/>
              <a:t> </a:t>
            </a:r>
            <a:r>
              <a:rPr lang="pt-BR" dirty="0" smtClean="0"/>
              <a:t>                              Simone Cristina Lobato da Costa Mendes</a:t>
            </a:r>
          </a:p>
          <a:p>
            <a:endParaRPr lang="pt-BR" dirty="0"/>
          </a:p>
        </p:txBody>
      </p:sp>
    </p:spTree>
    <p:extLst>
      <p:ext uri="{BB962C8B-B14F-4D97-AF65-F5344CB8AC3E}">
        <p14:creationId xmlns:p14="http://schemas.microsoft.com/office/powerpoint/2010/main" val="3035429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474345"/>
            <a:ext cx="7488832" cy="2031325"/>
          </a:xfrm>
          <a:prstGeom prst="rect">
            <a:avLst/>
          </a:prstGeom>
        </p:spPr>
        <p:txBody>
          <a:bodyPr wrap="square">
            <a:spAutoFit/>
          </a:bodyPr>
          <a:lstStyle/>
          <a:p>
            <a:pPr algn="just"/>
            <a:endParaRPr lang="pt-BR" b="1" dirty="0" smtClean="0"/>
          </a:p>
          <a:p>
            <a:pPr algn="just"/>
            <a:r>
              <a:rPr lang="pt-BR" b="1" dirty="0" smtClean="0"/>
              <a:t>Sérgio </a:t>
            </a:r>
            <a:r>
              <a:rPr lang="pt-BR" b="1" dirty="0"/>
              <a:t>Luiz da Rocha Freitas</a:t>
            </a:r>
          </a:p>
          <a:p>
            <a:pPr algn="just"/>
            <a:r>
              <a:rPr lang="pt-BR" b="1" dirty="0"/>
              <a:t>Adão Correia </a:t>
            </a:r>
          </a:p>
          <a:p>
            <a:r>
              <a:rPr lang="pt-BR" b="1" dirty="0"/>
              <a:t>Cândido Ribeiro Franco</a:t>
            </a:r>
          </a:p>
          <a:p>
            <a:r>
              <a:rPr lang="pt-BR" b="1" dirty="0"/>
              <a:t>Carlinda </a:t>
            </a:r>
            <a:r>
              <a:rPr lang="pt-BR" b="1" dirty="0" err="1"/>
              <a:t>Gimene</a:t>
            </a:r>
            <a:r>
              <a:rPr lang="pt-BR" b="1" dirty="0"/>
              <a:t> de Freitas</a:t>
            </a:r>
          </a:p>
          <a:p>
            <a:r>
              <a:rPr lang="pt-BR" b="1" dirty="0"/>
              <a:t>Iole Augusto dos Santos</a:t>
            </a:r>
          </a:p>
          <a:p>
            <a:endParaRPr lang="pt-BR" b="1" dirty="0"/>
          </a:p>
        </p:txBody>
      </p:sp>
      <p:graphicFrame>
        <p:nvGraphicFramePr>
          <p:cNvPr id="3" name="Tabela 2"/>
          <p:cNvGraphicFramePr>
            <a:graphicFrameLocks noGrp="1"/>
          </p:cNvGraphicFramePr>
          <p:nvPr>
            <p:extLst>
              <p:ext uri="{D42A27DB-BD31-4B8C-83A1-F6EECF244321}">
                <p14:modId xmlns:p14="http://schemas.microsoft.com/office/powerpoint/2010/main" val="4283004236"/>
              </p:ext>
            </p:extLst>
          </p:nvPr>
        </p:nvGraphicFramePr>
        <p:xfrm>
          <a:off x="395536" y="433030"/>
          <a:ext cx="7992889" cy="4533785"/>
        </p:xfrm>
        <a:graphic>
          <a:graphicData uri="http://schemas.openxmlformats.org/drawingml/2006/table">
            <a:tbl>
              <a:tblPr>
                <a:tableStyleId>{5C22544A-7EE6-4342-B048-85BDC9FD1C3A}</a:tableStyleId>
              </a:tblPr>
              <a:tblGrid>
                <a:gridCol w="71517"/>
                <a:gridCol w="416786"/>
                <a:gridCol w="2184929"/>
                <a:gridCol w="2637477"/>
                <a:gridCol w="2682180"/>
              </a:tblGrid>
              <a:tr h="547516">
                <a:tc gridSpan="5">
                  <a:txBody>
                    <a:bodyPr/>
                    <a:lstStyle/>
                    <a:p>
                      <a:pPr algn="ctr" fontAlgn="b"/>
                      <a:r>
                        <a:rPr lang="pt-BR" sz="2000" u="none" strike="noStrike" dirty="0">
                          <a:effectLst/>
                        </a:rPr>
                        <a:t>CARTEIRA DE INVESTIMENTOS - CAIXA ECONÔMICA FEDERAL   C/C : 10-1</a:t>
                      </a:r>
                      <a:endParaRPr lang="pt-BR" sz="2000" b="1" i="0" u="none" strike="noStrike" dirty="0">
                        <a:solidFill>
                          <a:srgbClr val="000000"/>
                        </a:solidFill>
                        <a:effectLst/>
                        <a:latin typeface="Arial" panose="020B0604020202020204" pitchFamily="34" charset="0"/>
                      </a:endParaRPr>
                    </a:p>
                  </a:txBody>
                  <a:tcPr marL="7911" marR="7911" marT="7911" marB="0" anchor="b"/>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271337">
                <a:tc gridSpan="2">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c hMerge="1">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600" u="none" strike="noStrike" dirty="0">
                          <a:effectLst/>
                        </a:rPr>
                        <a:t>IRF - M1</a:t>
                      </a:r>
                      <a:endParaRPr lang="pt-BR" sz="16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600" u="none" strike="noStrike" dirty="0">
                          <a:effectLst/>
                        </a:rPr>
                        <a:t>IMA-B  5</a:t>
                      </a:r>
                      <a:endParaRPr lang="pt-BR" sz="16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600" u="none" strike="noStrike" dirty="0">
                          <a:effectLst/>
                        </a:rPr>
                        <a:t>IDKA-2</a:t>
                      </a:r>
                      <a:endParaRPr lang="pt-BR" sz="1600" b="0" i="0" u="none" strike="noStrike" dirty="0">
                        <a:solidFill>
                          <a:srgbClr val="000000"/>
                        </a:solidFill>
                        <a:effectLst/>
                        <a:latin typeface="Arial" panose="020B0604020202020204" pitchFamily="34" charset="0"/>
                      </a:endParaRPr>
                    </a:p>
                  </a:txBody>
                  <a:tcPr marL="7911" marR="7911" marT="7911" marB="0" anchor="b"/>
                </a:tc>
              </a:tr>
              <a:tr h="666962">
                <a:tc gridSpan="2">
                  <a:txBody>
                    <a:bodyPr/>
                    <a:lstStyle/>
                    <a:p>
                      <a:pPr algn="r" fontAlgn="b"/>
                      <a:r>
                        <a:rPr lang="pt-BR" sz="1000" u="none" strike="noStrike">
                          <a:effectLst/>
                        </a:rPr>
                        <a:t>ago/17</a:t>
                      </a:r>
                      <a:endParaRPr lang="pt-BR" sz="1000" b="0" i="0" u="none" strike="noStrike">
                        <a:solidFill>
                          <a:srgbClr val="000000"/>
                        </a:solidFill>
                        <a:effectLst/>
                        <a:latin typeface="Arial" panose="020B0604020202020204" pitchFamily="34" charset="0"/>
                      </a:endParaRPr>
                    </a:p>
                  </a:txBody>
                  <a:tcPr marL="7911" marR="7911" marT="7911" marB="0" anchor="b"/>
                </a:tc>
                <a:tc hMerge="1">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SALDO ATUAL : R$ 1.383.512,52</a:t>
                      </a:r>
                      <a:endParaRPr lang="pt-BR" sz="12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SALDO ATUAL : R$ 825.412,24</a:t>
                      </a:r>
                      <a:endParaRPr lang="pt-BR" sz="12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a:effectLst/>
                        </a:rPr>
                        <a:t>SALDO ATUAL : R$ 351.270,37</a:t>
                      </a:r>
                      <a:endParaRPr lang="pt-BR" sz="1200" b="0" i="0" u="none" strike="noStrike">
                        <a:solidFill>
                          <a:srgbClr val="000000"/>
                        </a:solidFill>
                        <a:effectLst/>
                        <a:latin typeface="Arial" panose="020B0604020202020204" pitchFamily="34" charset="0"/>
                      </a:endParaRPr>
                    </a:p>
                  </a:txBody>
                  <a:tcPr marL="7911" marR="7911" marT="7911" marB="0" anchor="b"/>
                </a:tc>
              </a:tr>
              <a:tr h="271337">
                <a:tc gridSpan="2">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hMerge="1">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RENTABILIDADE  - No mês </a:t>
                      </a:r>
                      <a:r>
                        <a:rPr lang="pt-BR" sz="1200" u="none" strike="noStrike" dirty="0" smtClean="0">
                          <a:effectLst/>
                        </a:rPr>
                        <a:t>  </a:t>
                      </a:r>
                      <a:r>
                        <a:rPr lang="pt-BR" sz="1200" u="none" strike="noStrike" dirty="0">
                          <a:effectLst/>
                        </a:rPr>
                        <a:t>0,8897%</a:t>
                      </a:r>
                      <a:endParaRPr lang="pt-BR" sz="12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RENTABILIDADE - No mês </a:t>
                      </a:r>
                      <a:endParaRPr lang="pt-BR" sz="1200" u="none" strike="noStrike" dirty="0" smtClean="0">
                        <a:effectLst/>
                      </a:endParaRPr>
                    </a:p>
                    <a:p>
                      <a:pPr algn="l" fontAlgn="b"/>
                      <a:r>
                        <a:rPr lang="pt-BR" sz="1200" u="none" strike="noStrike" dirty="0" smtClean="0">
                          <a:effectLst/>
                        </a:rPr>
                        <a:t>1,2396</a:t>
                      </a:r>
                      <a:r>
                        <a:rPr lang="pt-BR" sz="1200" u="none" strike="noStrike" dirty="0">
                          <a:effectLst/>
                        </a:rPr>
                        <a:t>%</a:t>
                      </a:r>
                      <a:endParaRPr lang="pt-BR" sz="12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RENTABILIDADE - No mês </a:t>
                      </a:r>
                      <a:r>
                        <a:rPr lang="pt-BR" sz="1200" u="none" strike="noStrike" dirty="0" smtClean="0">
                          <a:effectLst/>
                        </a:rPr>
                        <a:t>:</a:t>
                      </a:r>
                    </a:p>
                    <a:p>
                      <a:pPr algn="l" fontAlgn="b"/>
                      <a:r>
                        <a:rPr lang="pt-BR" sz="1200" u="none" strike="noStrike" dirty="0" smtClean="0">
                          <a:effectLst/>
                        </a:rPr>
                        <a:t>0,9640</a:t>
                      </a:r>
                      <a:r>
                        <a:rPr lang="pt-BR" sz="1200" u="none" strike="noStrike" dirty="0">
                          <a:effectLst/>
                        </a:rPr>
                        <a:t>%</a:t>
                      </a:r>
                      <a:endParaRPr lang="pt-BR" sz="1200" b="0" i="0" u="none" strike="noStrike" dirty="0">
                        <a:solidFill>
                          <a:srgbClr val="000000"/>
                        </a:solidFill>
                        <a:effectLst/>
                        <a:latin typeface="Arial" panose="020B0604020202020204" pitchFamily="34" charset="0"/>
                      </a:endParaRPr>
                    </a:p>
                  </a:txBody>
                  <a:tcPr marL="7911" marR="7911" marT="7911" marB="0" anchor="b"/>
                </a:tc>
              </a:tr>
              <a:tr h="271337">
                <a:tc gridSpan="2">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hMerge="1">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 Últimos 12 meses: 12,9591%</a:t>
                      </a:r>
                      <a:endParaRPr lang="pt-BR" sz="12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 Último 12 meses : 13,7245%</a:t>
                      </a:r>
                      <a:endParaRPr lang="pt-BR" sz="12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Último 12 meses : 13,2622%</a:t>
                      </a:r>
                      <a:endParaRPr lang="pt-BR" sz="1200" b="0" i="0" u="none" strike="noStrike" dirty="0">
                        <a:solidFill>
                          <a:srgbClr val="000000"/>
                        </a:solidFill>
                        <a:effectLst/>
                        <a:latin typeface="Arial" panose="020B0604020202020204" pitchFamily="34" charset="0"/>
                      </a:endParaRPr>
                    </a:p>
                  </a:txBody>
                  <a:tcPr marL="7911" marR="7911" marT="7911" marB="0" anchor="b"/>
                </a:tc>
              </a:tr>
              <a:tr h="271337">
                <a:tc gridSpan="2">
                  <a:txBody>
                    <a:bodyPr/>
                    <a:lstStyle/>
                    <a:p>
                      <a:pPr algn="l" fontAlgn="b"/>
                      <a:r>
                        <a:rPr lang="pt-BR" sz="1000" u="none" strike="noStrike">
                          <a:effectLst/>
                        </a:rPr>
                        <a:t> </a:t>
                      </a:r>
                      <a:endParaRPr lang="pt-BR" sz="1000" b="0" i="0" u="none" strike="noStrike">
                        <a:solidFill>
                          <a:srgbClr val="000000"/>
                        </a:solidFill>
                        <a:effectLst/>
                        <a:latin typeface="Arial" panose="020B0604020202020204" pitchFamily="34" charset="0"/>
                      </a:endParaRPr>
                    </a:p>
                  </a:txBody>
                  <a:tcPr marL="7911" marR="7911" marT="7911" marB="0" anchor="b"/>
                </a:tc>
                <a:tc hMerge="1">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 </a:t>
                      </a:r>
                      <a:endParaRPr lang="pt-BR" sz="12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a:effectLst/>
                        </a:rPr>
                        <a:t> </a:t>
                      </a:r>
                      <a:endParaRPr lang="pt-BR" sz="1200" b="0" i="0" u="none" strike="noStrike">
                        <a:solidFill>
                          <a:srgbClr val="000000"/>
                        </a:solidFill>
                        <a:effectLst/>
                        <a:latin typeface="Arial" panose="020B0604020202020204" pitchFamily="34" charset="0"/>
                      </a:endParaRPr>
                    </a:p>
                  </a:txBody>
                  <a:tcPr marL="7911" marR="7911" marT="7911" marB="0" anchor="b"/>
                </a:tc>
                <a:tc>
                  <a:txBody>
                    <a:bodyPr/>
                    <a:lstStyle/>
                    <a:p>
                      <a:pPr algn="l" fontAlgn="b"/>
                      <a:r>
                        <a:rPr lang="pt-BR" sz="1200" u="none" strike="noStrike" dirty="0">
                          <a:effectLst/>
                        </a:rPr>
                        <a:t> </a:t>
                      </a:r>
                      <a:endParaRPr lang="pt-BR" sz="1200" b="0" i="0" u="none" strike="noStrike" dirty="0">
                        <a:solidFill>
                          <a:srgbClr val="000000"/>
                        </a:solidFill>
                        <a:effectLst/>
                        <a:latin typeface="Arial" panose="020B0604020202020204" pitchFamily="34" charset="0"/>
                      </a:endParaRPr>
                    </a:p>
                  </a:txBody>
                  <a:tcPr marL="7911" marR="7911" marT="7911" marB="0" anchor="b"/>
                </a:tc>
              </a:tr>
              <a:tr h="163775">
                <a:tc gridSpan="2">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c hMerge="1">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c>
                  <a:txBody>
                    <a:bodyPr/>
                    <a:lstStyle/>
                    <a:p>
                      <a:endParaRPr lang="pt-BR" dirty="0"/>
                    </a:p>
                  </a:txBody>
                  <a:tcPr marL="7911" marR="7911" marT="7911" marB="0" anchor="b"/>
                </a:tc>
                <a:tc>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r>
              <a:tr h="271337">
                <a:tc gridSpan="4">
                  <a:txBody>
                    <a:bodyPr/>
                    <a:lstStyle/>
                    <a:p>
                      <a:pPr algn="ctr" fontAlgn="b"/>
                      <a:r>
                        <a:rPr lang="pt-BR" sz="1400" u="none" strike="noStrike" dirty="0">
                          <a:effectLst/>
                        </a:rPr>
                        <a:t>SALDO CAIXA ECONÔMICA : </a:t>
                      </a:r>
                      <a:r>
                        <a:rPr lang="pt-BR" sz="2000" u="none" strike="noStrike" dirty="0">
                          <a:effectLst/>
                        </a:rPr>
                        <a:t>R$ 2.560.195,13</a:t>
                      </a:r>
                      <a:endParaRPr lang="pt-BR" sz="2000" b="1" i="0" u="none" strike="noStrike" dirty="0">
                        <a:solidFill>
                          <a:srgbClr val="000000"/>
                        </a:solidFill>
                        <a:effectLst/>
                        <a:latin typeface="Arial" panose="020B0604020202020204" pitchFamily="34" charset="0"/>
                      </a:endParaRPr>
                    </a:p>
                  </a:txBody>
                  <a:tcPr marL="7911" marR="7911" marT="7911" marB="0" anchor="b"/>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r>
              <a:tr h="271337">
                <a:tc>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c gridSpan="2">
                  <a:txBody>
                    <a:bodyPr/>
                    <a:lstStyle/>
                    <a:p>
                      <a:pPr algn="l" fontAlgn="b"/>
                      <a:endParaRPr lang="pt-BR" sz="1400" b="0" i="0" u="none" strike="noStrike" dirty="0">
                        <a:solidFill>
                          <a:srgbClr val="000000"/>
                        </a:solidFill>
                        <a:effectLst/>
                        <a:latin typeface="Arial" panose="020B0604020202020204" pitchFamily="34" charset="0"/>
                      </a:endParaRPr>
                    </a:p>
                  </a:txBody>
                  <a:tcPr marL="7911" marR="7911" marT="7911" marB="0" anchor="b"/>
                </a:tc>
                <a:tc hMerge="1">
                  <a:txBody>
                    <a:bodyPr/>
                    <a:lstStyle/>
                    <a:p>
                      <a:endParaRPr lang="pt-BR"/>
                    </a:p>
                  </a:txBody>
                  <a:tcPr/>
                </a:tc>
                <a:tc>
                  <a:txBody>
                    <a:bodyPr/>
                    <a:lstStyle/>
                    <a:p>
                      <a:pPr algn="l" fontAlgn="b"/>
                      <a:endParaRPr lang="pt-BR" sz="14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r>
              <a:tr h="271337">
                <a:tc>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c gridSpan="2">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c hMerge="1">
                  <a:txBody>
                    <a:bodyPr/>
                    <a:lstStyle/>
                    <a:p>
                      <a:endParaRPr lang="pt-BR"/>
                    </a:p>
                  </a:txBody>
                  <a:tcPr/>
                </a:tc>
                <a:tc>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r>
              <a:tr h="271337">
                <a:tc>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c gridSpan="2">
                  <a:txBody>
                    <a:bodyPr/>
                    <a:lstStyle/>
                    <a:p>
                      <a:pPr algn="l" fontAlgn="b"/>
                      <a:r>
                        <a:rPr lang="pt-BR" sz="2000" u="none" strike="noStrike" dirty="0" smtClean="0">
                          <a:effectLst/>
                        </a:rPr>
                        <a:t>TOTAL</a:t>
                      </a:r>
                    </a:p>
                    <a:p>
                      <a:pPr algn="l" fontAlgn="b"/>
                      <a:r>
                        <a:rPr lang="pt-BR" sz="2400" u="none" strike="noStrike" dirty="0" smtClean="0">
                          <a:solidFill>
                            <a:srgbClr val="002060"/>
                          </a:solidFill>
                          <a:effectLst/>
                        </a:rPr>
                        <a:t>R</a:t>
                      </a:r>
                      <a:r>
                        <a:rPr lang="pt-BR" sz="2400" u="none" strike="noStrike" dirty="0">
                          <a:solidFill>
                            <a:srgbClr val="002060"/>
                          </a:solidFill>
                          <a:effectLst/>
                        </a:rPr>
                        <a:t>$ 4.846.731,79</a:t>
                      </a:r>
                      <a:endParaRPr lang="pt-BR" sz="2400" b="1" i="0" u="none" strike="noStrike" dirty="0">
                        <a:solidFill>
                          <a:srgbClr val="002060"/>
                        </a:solidFill>
                        <a:effectLst/>
                        <a:latin typeface="Arial" panose="020B0604020202020204" pitchFamily="34" charset="0"/>
                      </a:endParaRPr>
                    </a:p>
                  </a:txBody>
                  <a:tcPr marL="7911" marR="7911" marT="7911" marB="0" anchor="b"/>
                </a:tc>
                <a:tc hMerge="1">
                  <a:txBody>
                    <a:bodyPr/>
                    <a:lstStyle/>
                    <a:p>
                      <a:endParaRPr lang="pt-BR"/>
                    </a:p>
                  </a:txBody>
                  <a:tcPr/>
                </a:tc>
                <a:tc>
                  <a:txBody>
                    <a:bodyPr/>
                    <a:lstStyle/>
                    <a:p>
                      <a:pPr algn="l" fontAlgn="b"/>
                      <a:endParaRPr lang="pt-BR" sz="1000" b="0" i="0" u="none" strike="noStrike" dirty="0">
                        <a:solidFill>
                          <a:srgbClr val="000000"/>
                        </a:solidFill>
                        <a:effectLst/>
                        <a:latin typeface="Arial" panose="020B0604020202020204" pitchFamily="34" charset="0"/>
                      </a:endParaRPr>
                    </a:p>
                  </a:txBody>
                  <a:tcPr marL="7911" marR="7911" marT="7911" marB="0" anchor="b"/>
                </a:tc>
                <a:tc>
                  <a:txBody>
                    <a:bodyPr/>
                    <a:lstStyle/>
                    <a:p>
                      <a:pPr algn="l" fontAlgn="b"/>
                      <a:endParaRPr lang="pt-BR" sz="1000" b="0" i="0" u="none" strike="noStrike">
                        <a:solidFill>
                          <a:srgbClr val="000000"/>
                        </a:solidFill>
                        <a:effectLst/>
                        <a:latin typeface="Arial" panose="020B0604020202020204" pitchFamily="34" charset="0"/>
                      </a:endParaRPr>
                    </a:p>
                  </a:txBody>
                  <a:tcPr marL="7911" marR="7911" marT="7911" marB="0" anchor="b"/>
                </a:tc>
              </a:tr>
              <a:tr h="245543">
                <a:tc>
                  <a:txBody>
                    <a:bodyPr/>
                    <a:lstStyle/>
                    <a:p>
                      <a:pPr algn="l" fontAlgn="b"/>
                      <a:endParaRPr lang="pt-BR" sz="900" b="0" i="0" u="none" strike="noStrike">
                        <a:solidFill>
                          <a:srgbClr val="000000"/>
                        </a:solidFill>
                        <a:effectLst/>
                        <a:latin typeface="Calibri" panose="020F0502020204030204" pitchFamily="34" charset="0"/>
                      </a:endParaRPr>
                    </a:p>
                  </a:txBody>
                  <a:tcPr marL="7911" marR="7911" marT="7911" marB="0" anchor="b"/>
                </a:tc>
                <a:tc gridSpan="2">
                  <a:txBody>
                    <a:bodyPr/>
                    <a:lstStyle/>
                    <a:p>
                      <a:pPr algn="l" fontAlgn="b"/>
                      <a:endParaRPr lang="pt-BR" sz="900" b="0" i="0" u="none" strike="noStrike" dirty="0">
                        <a:solidFill>
                          <a:srgbClr val="000000"/>
                        </a:solidFill>
                        <a:effectLst/>
                        <a:latin typeface="Calibri" panose="020F0502020204030204" pitchFamily="34" charset="0"/>
                      </a:endParaRPr>
                    </a:p>
                  </a:txBody>
                  <a:tcPr marL="7911" marR="7911" marT="7911" marB="0" anchor="b"/>
                </a:tc>
                <a:tc hMerge="1">
                  <a:txBody>
                    <a:bodyPr/>
                    <a:lstStyle/>
                    <a:p>
                      <a:endParaRPr lang="pt-BR"/>
                    </a:p>
                  </a:txBody>
                  <a:tcPr/>
                </a:tc>
                <a:tc>
                  <a:txBody>
                    <a:bodyPr/>
                    <a:lstStyle/>
                    <a:p>
                      <a:pPr algn="l" fontAlgn="b"/>
                      <a:endParaRPr lang="pt-BR" sz="900" b="0" i="0" u="none" strike="noStrike">
                        <a:solidFill>
                          <a:srgbClr val="000000"/>
                        </a:solidFill>
                        <a:effectLst/>
                        <a:latin typeface="Calibri" panose="020F0502020204030204" pitchFamily="34" charset="0"/>
                      </a:endParaRPr>
                    </a:p>
                  </a:txBody>
                  <a:tcPr marL="7911" marR="7911" marT="7911" marB="0" anchor="b"/>
                </a:tc>
                <a:tc>
                  <a:txBody>
                    <a:bodyPr/>
                    <a:lstStyle/>
                    <a:p>
                      <a:pPr algn="l" fontAlgn="b"/>
                      <a:endParaRPr lang="pt-BR" sz="900" b="0" i="0" u="none" strike="noStrike" dirty="0">
                        <a:solidFill>
                          <a:srgbClr val="000000"/>
                        </a:solidFill>
                        <a:effectLst/>
                        <a:latin typeface="Calibri" panose="020F0502020204030204" pitchFamily="34" charset="0"/>
                      </a:endParaRPr>
                    </a:p>
                  </a:txBody>
                  <a:tcPr marL="7911" marR="7911" marT="7911" marB="0" anchor="b"/>
                </a:tc>
              </a:tr>
            </a:tbl>
          </a:graphicData>
        </a:graphic>
      </p:graphicFrame>
    </p:spTree>
    <p:extLst>
      <p:ext uri="{BB962C8B-B14F-4D97-AF65-F5344CB8AC3E}">
        <p14:creationId xmlns:p14="http://schemas.microsoft.com/office/powerpoint/2010/main" val="3392346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474345"/>
            <a:ext cx="7488832" cy="923330"/>
          </a:xfrm>
          <a:prstGeom prst="rect">
            <a:avLst/>
          </a:prstGeom>
        </p:spPr>
        <p:txBody>
          <a:bodyPr wrap="square">
            <a:spAutoFit/>
          </a:bodyPr>
          <a:lstStyle/>
          <a:p>
            <a:pPr algn="just"/>
            <a:endParaRPr lang="pt-BR" b="1" dirty="0" smtClean="0"/>
          </a:p>
          <a:p>
            <a:pPr algn="just"/>
            <a:endParaRPr lang="pt-BR" b="1" dirty="0"/>
          </a:p>
          <a:p>
            <a:pPr algn="just"/>
            <a:endParaRPr lang="pt-BR" b="1" dirty="0" smtClean="0"/>
          </a:p>
        </p:txBody>
      </p:sp>
      <p:graphicFrame>
        <p:nvGraphicFramePr>
          <p:cNvPr id="9" name="Tabela 8"/>
          <p:cNvGraphicFramePr>
            <a:graphicFrameLocks noGrp="1"/>
          </p:cNvGraphicFramePr>
          <p:nvPr>
            <p:extLst>
              <p:ext uri="{D42A27DB-BD31-4B8C-83A1-F6EECF244321}">
                <p14:modId xmlns:p14="http://schemas.microsoft.com/office/powerpoint/2010/main" val="3748727573"/>
              </p:ext>
            </p:extLst>
          </p:nvPr>
        </p:nvGraphicFramePr>
        <p:xfrm>
          <a:off x="827583" y="188635"/>
          <a:ext cx="7272808" cy="6893918"/>
        </p:xfrm>
        <a:graphic>
          <a:graphicData uri="http://schemas.openxmlformats.org/drawingml/2006/table">
            <a:tbl>
              <a:tblPr firstRow="1" firstCol="1" bandRow="1">
                <a:tableStyleId>{5C22544A-7EE6-4342-B048-85BDC9FD1C3A}</a:tableStyleId>
              </a:tblPr>
              <a:tblGrid>
                <a:gridCol w="2020224"/>
                <a:gridCol w="1477883"/>
                <a:gridCol w="1853003"/>
                <a:gridCol w="1921698"/>
              </a:tblGrid>
              <a:tr h="288037">
                <a:tc>
                  <a:txBody>
                    <a:bodyPr/>
                    <a:lstStyle/>
                    <a:p>
                      <a:pPr>
                        <a:lnSpc>
                          <a:spcPct val="106000"/>
                        </a:lnSpc>
                        <a:spcAft>
                          <a:spcPts val="0"/>
                        </a:spcAft>
                      </a:pPr>
                      <a:r>
                        <a:rPr lang="pt-BR" sz="1400" dirty="0">
                          <a:effectLst/>
                        </a:rPr>
                        <a:t>PATRONAL</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SAÚDE</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PREFEITURA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FUNDEB</a:t>
                      </a:r>
                    </a:p>
                    <a:p>
                      <a:pP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dirty="0">
                          <a:effectLst/>
                        </a:rPr>
                        <a:t>EXERCÍCIO 2016</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532">
                <a:tc>
                  <a:txBody>
                    <a:bodyPr/>
                    <a:lstStyle/>
                    <a:p>
                      <a:pPr>
                        <a:lnSpc>
                          <a:spcPct val="106000"/>
                        </a:lnSpc>
                        <a:spcAft>
                          <a:spcPts val="0"/>
                        </a:spcAft>
                        <a:tabLst>
                          <a:tab pos="704850" algn="l"/>
                        </a:tabLst>
                      </a:pPr>
                      <a:r>
                        <a:rPr lang="pt-BR" sz="1400" dirty="0">
                          <a:effectLst/>
                        </a:rPr>
                        <a:t>ABRIL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R$ 53.258,38</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16024">
                <a:tc>
                  <a:txBody>
                    <a:bodyPr/>
                    <a:lstStyle/>
                    <a:p>
                      <a:pPr>
                        <a:lnSpc>
                          <a:spcPct val="106000"/>
                        </a:lnSpc>
                        <a:spcAft>
                          <a:spcPts val="0"/>
                        </a:spcAft>
                      </a:pPr>
                      <a:r>
                        <a:rPr lang="pt-BR" sz="1400" dirty="0">
                          <a:effectLst/>
                        </a:rPr>
                        <a:t>MAIO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R$ 53.713,69</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JUNHO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R$ 55.586,98</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1.278,01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JULHO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R$ 55.341,33</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AGOSTO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R$ 55.332,17</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R$ 52.138,46</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SETEMBRO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R$ 54.911,05</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R$ 52.856,04</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OUTUBRO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R$ 53.537,72</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R$ 53.677,20</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96.795,61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382095">
                <a:tc>
                  <a:txBody>
                    <a:bodyPr/>
                    <a:lstStyle/>
                    <a:p>
                      <a:pPr>
                        <a:lnSpc>
                          <a:spcPct val="106000"/>
                        </a:lnSpc>
                        <a:spcAft>
                          <a:spcPts val="0"/>
                        </a:spcAft>
                      </a:pPr>
                      <a:r>
                        <a:rPr lang="pt-BR" sz="1400">
                          <a:effectLst/>
                        </a:rPr>
                        <a:t>NOVEMBRO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R$ 53.714,82</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R$ 55.208,76</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96.339,61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49984">
                <a:tc>
                  <a:txBody>
                    <a:bodyPr/>
                    <a:lstStyle/>
                    <a:p>
                      <a:pPr>
                        <a:lnSpc>
                          <a:spcPct val="106000"/>
                        </a:lnSpc>
                        <a:spcAft>
                          <a:spcPts val="0"/>
                        </a:spcAft>
                      </a:pPr>
                      <a:r>
                        <a:rPr lang="pt-BR" sz="1400">
                          <a:effectLst/>
                        </a:rPr>
                        <a:t>13º SALÁRIO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R$ 53.004,71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R$ 53.070,82</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95.895,71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DEZEMBRO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445,91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R$ 16.839,21</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EXERCÍCIO 2017</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JANEIRO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R$ 53.044,39</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R$ 73.411,00</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88.880,78</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FEVEREIRO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R$ 55.496,65</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R$ 57.259,85</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91.531,35</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MARÇO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R$ 53.765,37</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R$ 59.301,47</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88.211,70</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16510">
                <a:tc>
                  <a:txBody>
                    <a:bodyPr/>
                    <a:lstStyle/>
                    <a:p>
                      <a:pPr>
                        <a:lnSpc>
                          <a:spcPct val="106000"/>
                        </a:lnSpc>
                        <a:spcAft>
                          <a:spcPts val="0"/>
                        </a:spcAft>
                      </a:pPr>
                      <a:r>
                        <a:rPr lang="pt-BR" sz="1400">
                          <a:effectLst/>
                        </a:rPr>
                        <a:t>TOTAL</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dirty="0">
                          <a:effectLst/>
                        </a:rPr>
                        <a:t> R$ 651.153,17</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dirty="0">
                          <a:effectLst/>
                        </a:rPr>
                        <a:t>      R$473.762,81</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R$ 558.932,77</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94094">
                <a:tc>
                  <a:txBody>
                    <a:bodyPr/>
                    <a:lstStyle/>
                    <a:p>
                      <a:pPr>
                        <a:lnSpc>
                          <a:spcPct val="106000"/>
                        </a:lnSpc>
                        <a:spcAft>
                          <a:spcPts val="0"/>
                        </a:spcAft>
                      </a:pPr>
                      <a:r>
                        <a:rPr lang="pt-BR" sz="1400">
                          <a:effectLst/>
                        </a:rPr>
                        <a:t>TOTAL GERAL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dirty="0">
                          <a:effectLst/>
                        </a:rPr>
                        <a:t>      </a:t>
                      </a:r>
                      <a:r>
                        <a:rPr lang="pt-BR" sz="1400" dirty="0">
                          <a:solidFill>
                            <a:srgbClr val="FF0000"/>
                          </a:solidFill>
                          <a:effectLst/>
                        </a:rPr>
                        <a:t>R$1.683.848,77</a:t>
                      </a:r>
                      <a:endParaRPr lang="pt-BR"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56015">
                <a:tc>
                  <a:txBody>
                    <a:bodyPr/>
                    <a:lstStyle/>
                    <a:p>
                      <a:pP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10">
                <a:tc>
                  <a:txBody>
                    <a:bodyPr/>
                    <a:lstStyle/>
                    <a:p>
                      <a:pPr>
                        <a:lnSpc>
                          <a:spcPct val="106000"/>
                        </a:lnSpc>
                        <a:spcAft>
                          <a:spcPts val="0"/>
                        </a:spcAft>
                      </a:pPr>
                      <a:r>
                        <a:rPr lang="pt-BR" sz="1400">
                          <a:effectLst/>
                        </a:rPr>
                        <a:t>ABRIL</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a:effectLst/>
                        </a:rPr>
                        <a:t>R$ 54.827,45</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r">
                        <a:lnSpc>
                          <a:spcPct val="106000"/>
                        </a:lnSpc>
                        <a:spcAft>
                          <a:spcPts val="0"/>
                        </a:spcAft>
                      </a:pPr>
                      <a:r>
                        <a:rPr lang="pt-BR" sz="1400">
                          <a:effectLst/>
                        </a:rPr>
                        <a:t>R$ 68.780,87</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89.593,16</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00491">
                <a:tc>
                  <a:txBody>
                    <a:bodyPr/>
                    <a:lstStyle/>
                    <a:p>
                      <a:pPr>
                        <a:lnSpc>
                          <a:spcPct val="106000"/>
                        </a:lnSpc>
                        <a:spcAft>
                          <a:spcPts val="0"/>
                        </a:spcAft>
                      </a:pPr>
                      <a:r>
                        <a:rPr lang="pt-BR" sz="1400">
                          <a:effectLst/>
                        </a:rPr>
                        <a:t>MAIO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R$57.885,34</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R$ 73.672,59</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93.414,27</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144016">
                <a:tc>
                  <a:txBody>
                    <a:bodyPr/>
                    <a:lstStyle/>
                    <a:p>
                      <a:pPr>
                        <a:lnSpc>
                          <a:spcPct val="106000"/>
                        </a:lnSpc>
                        <a:spcAft>
                          <a:spcPts val="0"/>
                        </a:spcAft>
                      </a:pPr>
                      <a:r>
                        <a:rPr lang="pt-BR" sz="1400">
                          <a:effectLst/>
                        </a:rPr>
                        <a:t>JUNHO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R$65.674,97</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R$ 77.007,81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ctr">
                        <a:lnSpc>
                          <a:spcPct val="106000"/>
                        </a:lnSpc>
                        <a:spcAft>
                          <a:spcPts val="0"/>
                        </a:spcAft>
                      </a:pPr>
                      <a:r>
                        <a:rPr lang="pt-BR" sz="1400" dirty="0">
                          <a:effectLst/>
                        </a:rPr>
                        <a:t>R$ 101.676,17</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262947">
                <a:tc>
                  <a:txBody>
                    <a:bodyPr/>
                    <a:lstStyle/>
                    <a:p>
                      <a:pPr>
                        <a:lnSpc>
                          <a:spcPct val="106000"/>
                        </a:lnSpc>
                        <a:spcAft>
                          <a:spcPts val="0"/>
                        </a:spcAft>
                      </a:pPr>
                      <a:r>
                        <a:rPr lang="pt-BR" sz="1400">
                          <a:effectLst/>
                        </a:rPr>
                        <a:t>JULHO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R$65.336,08</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R$ 78.541,37</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dirty="0">
                          <a:effectLst/>
                        </a:rPr>
                        <a:t>      R$ 102.234,40</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382095">
                <a:tc>
                  <a:txBody>
                    <a:bodyPr/>
                    <a:lstStyle/>
                    <a:p>
                      <a:pPr>
                        <a:lnSpc>
                          <a:spcPct val="106000"/>
                        </a:lnSpc>
                        <a:spcAft>
                          <a:spcPts val="0"/>
                        </a:spcAft>
                      </a:pPr>
                      <a:r>
                        <a:rPr lang="pt-BR" sz="1400">
                          <a:effectLst/>
                        </a:rPr>
                        <a:t>AGOSTO</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R$68.659,57</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R$ 79.481,00</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dirty="0">
                          <a:effectLst/>
                        </a:rPr>
                        <a:t>      R$ 104.329,42</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382095">
                <a:tc>
                  <a:txBody>
                    <a:bodyPr/>
                    <a:lstStyle/>
                    <a:p>
                      <a:pPr>
                        <a:lnSpc>
                          <a:spcPct val="106000"/>
                        </a:lnSpc>
                        <a:spcAft>
                          <a:spcPts val="0"/>
                        </a:spcAft>
                      </a:pPr>
                      <a:r>
                        <a:rPr lang="pt-BR" sz="1400">
                          <a:effectLst/>
                        </a:rPr>
                        <a:t>TOTAL</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a:effectLst/>
                        </a:rPr>
                        <a:t> R$ 312.383,41</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gn="r">
                        <a:lnSpc>
                          <a:spcPct val="106000"/>
                        </a:lnSpc>
                        <a:spcAft>
                          <a:spcPts val="0"/>
                        </a:spcAft>
                      </a:pPr>
                      <a:r>
                        <a:rPr lang="pt-BR" sz="1400">
                          <a:effectLst/>
                        </a:rPr>
                        <a:t>R$ 377.483,64</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a:txBody>
                    <a:bodyPr/>
                    <a:lstStyle/>
                    <a:p>
                      <a:pPr>
                        <a:lnSpc>
                          <a:spcPct val="106000"/>
                        </a:lnSpc>
                        <a:spcAft>
                          <a:spcPts val="0"/>
                        </a:spcAft>
                      </a:pPr>
                      <a:r>
                        <a:rPr lang="pt-BR" sz="1400" dirty="0">
                          <a:effectLst/>
                        </a:rPr>
                        <a:t>      R$ 491.247,42</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r>
              <a:tr h="416868">
                <a:tc gridSpan="4">
                  <a:txBody>
                    <a:bodyPr/>
                    <a:lstStyle/>
                    <a:p>
                      <a:pPr>
                        <a:lnSpc>
                          <a:spcPct val="106000"/>
                        </a:lnSpc>
                        <a:spcAft>
                          <a:spcPts val="0"/>
                        </a:spcAft>
                      </a:pPr>
                      <a:r>
                        <a:rPr lang="pt-BR" sz="1400" dirty="0">
                          <a:effectLst/>
                        </a:rPr>
                        <a:t>TOTAL </a:t>
                      </a:r>
                      <a:r>
                        <a:rPr lang="pt-BR" sz="1400" dirty="0">
                          <a:solidFill>
                            <a:srgbClr val="002060"/>
                          </a:solidFill>
                          <a:effectLst/>
                        </a:rPr>
                        <a:t>GERAL                                                                                    R$ 1.181.114,47</a:t>
                      </a:r>
                      <a:endParaRPr lang="pt-BR"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08" marR="68408" marT="0" marB="0"/>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Tree>
    <p:extLst>
      <p:ext uri="{BB962C8B-B14F-4D97-AF65-F5344CB8AC3E}">
        <p14:creationId xmlns:p14="http://schemas.microsoft.com/office/powerpoint/2010/main" val="3238449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636284819"/>
              </p:ext>
            </p:extLst>
          </p:nvPr>
        </p:nvGraphicFramePr>
        <p:xfrm>
          <a:off x="827584" y="1484784"/>
          <a:ext cx="7560839" cy="2714117"/>
        </p:xfrm>
        <a:graphic>
          <a:graphicData uri="http://schemas.openxmlformats.org/drawingml/2006/table">
            <a:tbl>
              <a:tblPr firstRow="1" firstCol="1" bandRow="1">
                <a:tableStyleId>{5C22544A-7EE6-4342-B048-85BDC9FD1C3A}</a:tableStyleId>
              </a:tblPr>
              <a:tblGrid>
                <a:gridCol w="3534936"/>
                <a:gridCol w="4025903"/>
              </a:tblGrid>
              <a:tr h="49850">
                <a:tc>
                  <a:txBody>
                    <a:bodyPr/>
                    <a:lstStyle/>
                    <a:p>
                      <a:pPr>
                        <a:lnSpc>
                          <a:spcPct val="106000"/>
                        </a:lnSpc>
                        <a:spcAft>
                          <a:spcPts val="0"/>
                        </a:spcAft>
                      </a:pPr>
                      <a:r>
                        <a:rPr lang="pt-BR" sz="2400" dirty="0">
                          <a:effectLst/>
                        </a:rPr>
                        <a:t>PARCELAMENTO  Nº  00236/2016   </a:t>
                      </a:r>
                      <a:endParaRPr lang="pt-BR" sz="2400" dirty="0" smtClean="0">
                        <a:effectLst/>
                      </a:endParaRPr>
                    </a:p>
                    <a:p>
                      <a:pPr>
                        <a:lnSpc>
                          <a:spcPct val="106000"/>
                        </a:lnSpc>
                        <a:spcAft>
                          <a:spcPts val="0"/>
                        </a:spcAft>
                      </a:pPr>
                      <a:endParaRPr lang="pt-B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0"/>
                        </a:spcAft>
                      </a:pPr>
                      <a:endParaRPr lang="pt-BR"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6000"/>
                        </a:lnSpc>
                        <a:spcAft>
                          <a:spcPts val="0"/>
                        </a:spcAft>
                      </a:pPr>
                      <a:r>
                        <a:rPr lang="pt-BR" sz="2400" dirty="0">
                          <a:effectLst/>
                        </a:rPr>
                        <a:t>                  </a:t>
                      </a:r>
                      <a:r>
                        <a:rPr lang="pt-BR" sz="2400" dirty="0" smtClean="0">
                          <a:effectLst/>
                        </a:rPr>
                        <a:t>R</a:t>
                      </a:r>
                      <a:r>
                        <a:rPr lang="pt-BR" sz="2400" dirty="0">
                          <a:effectLst/>
                        </a:rPr>
                        <a:t>$ 1.253.145,26</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5333">
                <a:tc>
                  <a:txBody>
                    <a:bodyPr/>
                    <a:lstStyle/>
                    <a:p>
                      <a:pPr>
                        <a:lnSpc>
                          <a:spcPct val="106000"/>
                        </a:lnSpc>
                        <a:spcAft>
                          <a:spcPts val="0"/>
                        </a:spcAft>
                      </a:pPr>
                      <a:r>
                        <a:rPr lang="pt-BR" sz="2400" dirty="0">
                          <a:effectLst/>
                        </a:rPr>
                        <a:t>TOTAL GERAL </a:t>
                      </a:r>
                      <a:r>
                        <a:rPr lang="pt-BR" sz="2400" dirty="0" smtClean="0">
                          <a:effectLst/>
                        </a:rPr>
                        <a:t> DE DEBITOS DO PODER EXECUTIVO</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6000"/>
                        </a:lnSpc>
                        <a:spcAft>
                          <a:spcPts val="0"/>
                        </a:spcAft>
                      </a:pPr>
                      <a:r>
                        <a:rPr lang="pt-BR" sz="2400" dirty="0">
                          <a:effectLst/>
                        </a:rPr>
                        <a:t>    </a:t>
                      </a:r>
                      <a:r>
                        <a:rPr lang="pt-BR" sz="2400" dirty="0" smtClean="0">
                          <a:effectLst/>
                        </a:rPr>
                        <a:t>  </a:t>
                      </a:r>
                      <a:r>
                        <a:rPr lang="pt-BR" sz="2400" dirty="0">
                          <a:effectLst/>
                        </a:rPr>
                        <a:t>R$ 4.118.108,48</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1331640" y="335699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Tree>
    <p:extLst>
      <p:ext uri="{BB962C8B-B14F-4D97-AF65-F5344CB8AC3E}">
        <p14:creationId xmlns:p14="http://schemas.microsoft.com/office/powerpoint/2010/main" val="3721029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548680"/>
            <a:ext cx="7920880" cy="5940088"/>
          </a:xfrm>
          <a:prstGeom prst="rect">
            <a:avLst/>
          </a:prstGeom>
        </p:spPr>
        <p:txBody>
          <a:bodyPr wrap="square">
            <a:spAutoFit/>
          </a:bodyPr>
          <a:lstStyle/>
          <a:p>
            <a:r>
              <a:rPr lang="pt-BR" sz="2000" b="1" dirty="0">
                <a:solidFill>
                  <a:srgbClr val="000000"/>
                </a:solidFill>
                <a:effectLst>
                  <a:outerShdw blurRad="38100" dist="38100" dir="2700000" algn="tl">
                    <a:srgbClr val="000000">
                      <a:alpha val="43137"/>
                    </a:srgbClr>
                  </a:outerShdw>
                </a:effectLst>
                <a:latin typeface="Times New Roman" panose="02020603050405020304" pitchFamily="18" charset="0"/>
              </a:rPr>
              <a:t>PROCEDIMENTOS PARA AVERBAÇÃO DO TEMPO DE </a:t>
            </a:r>
            <a:r>
              <a:rPr lang="pt-BR"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rPr>
              <a:t>SERVIÇO</a:t>
            </a:r>
          </a:p>
          <a:p>
            <a:r>
              <a:rPr lang="pt-BR" sz="2000" b="1" dirty="0" smtClean="0">
                <a:solidFill>
                  <a:srgbClr val="000000"/>
                </a:solidFill>
                <a:effectLst>
                  <a:outerShdw blurRad="38100" dist="38100" dir="2700000" algn="tl">
                    <a:srgbClr val="000000">
                      <a:alpha val="43137"/>
                    </a:srgbClr>
                  </a:outerShdw>
                </a:effectLst>
                <a:latin typeface="Times New Roman" panose="02020603050405020304" pitchFamily="18" charset="0"/>
              </a:rPr>
              <a:t> </a:t>
            </a:r>
          </a:p>
          <a:p>
            <a:r>
              <a:rPr lang="pt-BR" sz="2000" dirty="0" smtClean="0">
                <a:solidFill>
                  <a:srgbClr val="000000"/>
                </a:solidFill>
                <a:latin typeface="Times New Roman" panose="02020603050405020304" pitchFamily="18" charset="0"/>
              </a:rPr>
              <a:t>1- </a:t>
            </a:r>
            <a:r>
              <a:rPr lang="pt-BR" sz="2000" dirty="0">
                <a:solidFill>
                  <a:srgbClr val="000000"/>
                </a:solidFill>
                <a:latin typeface="Times New Roman" panose="02020603050405020304" pitchFamily="18" charset="0"/>
              </a:rPr>
              <a:t>Buscar o CNIS com remuneração no INSS, não e preciso agendamento, só comparecer a agência do INSS com CPF e solicitar, sai na hora</a:t>
            </a:r>
            <a:r>
              <a:rPr lang="pt-BR" sz="2000" dirty="0" smtClean="0">
                <a:solidFill>
                  <a:srgbClr val="000000"/>
                </a:solidFill>
                <a:latin typeface="Times New Roman" panose="02020603050405020304" pitchFamily="18" charset="0"/>
              </a:rPr>
              <a:t>.</a:t>
            </a:r>
          </a:p>
          <a:p>
            <a:endParaRPr lang="pt-BR" sz="2000" dirty="0" smtClean="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 </a:t>
            </a:r>
            <a:r>
              <a:rPr lang="pt-BR" sz="2000" dirty="0">
                <a:solidFill>
                  <a:srgbClr val="000000"/>
                </a:solidFill>
                <a:latin typeface="Times New Roman" panose="02020603050405020304" pitchFamily="18" charset="0"/>
              </a:rPr>
              <a:t>2- Verificar se todo o tempo trabalhado encontra-se registrado no INSS. </a:t>
            </a:r>
            <a:endParaRPr lang="pt-BR" sz="2000" dirty="0" smtClean="0">
              <a:solidFill>
                <a:srgbClr val="000000"/>
              </a:solidFill>
              <a:latin typeface="Times New Roman" panose="02020603050405020304" pitchFamily="18" charset="0"/>
            </a:endParaRPr>
          </a:p>
          <a:p>
            <a:endParaRPr lang="pt-BR" sz="2000" dirty="0" smtClean="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3- </a:t>
            </a:r>
            <a:r>
              <a:rPr lang="pt-BR" sz="2000" dirty="0">
                <a:solidFill>
                  <a:srgbClr val="000000"/>
                </a:solidFill>
                <a:latin typeface="Times New Roman" panose="02020603050405020304" pitchFamily="18" charset="0"/>
              </a:rPr>
              <a:t>Ligar no 135, opção 5, e agendar o pedido da certidão de Tempo de </a:t>
            </a:r>
            <a:endParaRPr lang="pt-BR" sz="2000" dirty="0" smtClean="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Contribuição</a:t>
            </a:r>
            <a:r>
              <a:rPr lang="pt-BR" sz="2000" dirty="0">
                <a:solidFill>
                  <a:srgbClr val="000000"/>
                </a:solidFill>
                <a:latin typeface="Times New Roman" panose="02020603050405020304" pitchFamily="18" charset="0"/>
              </a:rPr>
              <a:t>, documentos necessários RG, CPF e PIS/PASEP. </a:t>
            </a:r>
            <a:endParaRPr lang="pt-BR" sz="2000" dirty="0" smtClean="0">
              <a:solidFill>
                <a:srgbClr val="000000"/>
              </a:solidFill>
              <a:latin typeface="Times New Roman" panose="02020603050405020304" pitchFamily="18" charset="0"/>
            </a:endParaRPr>
          </a:p>
          <a:p>
            <a:endParaRPr lang="pt-BR" sz="2000" dirty="0" smtClean="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4- </a:t>
            </a:r>
            <a:r>
              <a:rPr lang="pt-BR" sz="2000" dirty="0">
                <a:solidFill>
                  <a:srgbClr val="000000"/>
                </a:solidFill>
                <a:latin typeface="Times New Roman" panose="02020603050405020304" pitchFamily="18" charset="0"/>
              </a:rPr>
              <a:t>Depois de agendado ir ao RH da Prefeitura com requerimento solicitando a documentação para levar ao INSS. </a:t>
            </a:r>
            <a:endParaRPr lang="pt-BR" sz="2000" dirty="0" smtClean="0">
              <a:solidFill>
                <a:srgbClr val="000000"/>
              </a:solidFill>
              <a:latin typeface="Times New Roman" panose="02020603050405020304" pitchFamily="18" charset="0"/>
            </a:endParaRPr>
          </a:p>
          <a:p>
            <a:endParaRPr lang="pt-BR" sz="2000" dirty="0" smtClean="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5- </a:t>
            </a:r>
            <a:r>
              <a:rPr lang="pt-BR" sz="2000" dirty="0">
                <a:solidFill>
                  <a:srgbClr val="000000"/>
                </a:solidFill>
                <a:latin typeface="Times New Roman" panose="02020603050405020304" pitchFamily="18" charset="0"/>
              </a:rPr>
              <a:t>Na data agendada comparecer ao INSS com no mínimo 15 (quinze) minutos de antecedência do horário agendado, com documentação retirada no RH, original e cópia do RG, CPF, comprovante de residência, PIS/PASEP, carteira de trabalho (cópia de todas as folhas que consta registro), carnês de contribuição e outros comprovantes de pagamento ao INSS</a:t>
            </a:r>
            <a:r>
              <a:rPr lang="pt-BR" dirty="0">
                <a:solidFill>
                  <a:srgbClr val="000000"/>
                </a:solidFill>
                <a:latin typeface="Times New Roman" panose="02020603050405020304" pitchFamily="18" charset="0"/>
              </a:rPr>
              <a:t>. </a:t>
            </a:r>
            <a:endParaRPr lang="pt-BR" dirty="0"/>
          </a:p>
        </p:txBody>
      </p:sp>
    </p:spTree>
    <p:extLst>
      <p:ext uri="{BB962C8B-B14F-4D97-AF65-F5344CB8AC3E}">
        <p14:creationId xmlns:p14="http://schemas.microsoft.com/office/powerpoint/2010/main" val="1024139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548680"/>
            <a:ext cx="7704856" cy="4093428"/>
          </a:xfrm>
          <a:prstGeom prst="rect">
            <a:avLst/>
          </a:prstGeom>
        </p:spPr>
        <p:txBody>
          <a:bodyPr wrap="square">
            <a:spAutoFit/>
          </a:bodyPr>
          <a:lstStyle/>
          <a:p>
            <a:r>
              <a:rPr lang="pt-BR" sz="2000" dirty="0">
                <a:solidFill>
                  <a:srgbClr val="000000"/>
                </a:solidFill>
                <a:latin typeface="Times New Roman" panose="02020603050405020304" pitchFamily="18" charset="0"/>
              </a:rPr>
              <a:t>6- Se tiver tempo de serviço em outro órgão público que não conste registro na carteira de trabalho tem que ser solicitado este tempo de serviço antes de comparecer ao INSS, para poder constar na certidão</a:t>
            </a:r>
            <a:r>
              <a:rPr lang="pt-BR" sz="2000" dirty="0" smtClean="0">
                <a:solidFill>
                  <a:srgbClr val="000000"/>
                </a:solidFill>
                <a:latin typeface="Times New Roman" panose="02020603050405020304" pitchFamily="18" charset="0"/>
              </a:rPr>
              <a:t>.</a:t>
            </a:r>
          </a:p>
          <a:p>
            <a:endParaRPr lang="pt-BR" sz="2000" dirty="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 </a:t>
            </a:r>
            <a:r>
              <a:rPr lang="pt-BR" sz="2000" dirty="0">
                <a:solidFill>
                  <a:srgbClr val="000000"/>
                </a:solidFill>
                <a:latin typeface="Times New Roman" panose="02020603050405020304" pitchFamily="18" charset="0"/>
              </a:rPr>
              <a:t>7- Com a certidão de tempo de contribuição em mãos anexar requerimento com pedido de averbação e entregar no RH da Prefeitura Municipal de Nova Alvorada do Sul/MS, para averbação. </a:t>
            </a:r>
            <a:endParaRPr lang="pt-BR" sz="2000" dirty="0" smtClean="0">
              <a:solidFill>
                <a:srgbClr val="000000"/>
              </a:solidFill>
              <a:latin typeface="Times New Roman" panose="02020603050405020304" pitchFamily="18" charset="0"/>
            </a:endParaRPr>
          </a:p>
          <a:p>
            <a:endParaRPr lang="pt-BR" sz="2000" dirty="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OBSERVAÇÃO</a:t>
            </a:r>
            <a:r>
              <a:rPr lang="pt-BR" sz="2000" dirty="0">
                <a:solidFill>
                  <a:srgbClr val="000000"/>
                </a:solidFill>
                <a:latin typeface="Times New Roman" panose="02020603050405020304" pitchFamily="18" charset="0"/>
              </a:rPr>
              <a:t>: O Tempo de contribuição do período de 21/10/1993 a 24/07/2002 serão averbados automaticamente pela Prefeitura Municipal, época do </a:t>
            </a:r>
            <a:r>
              <a:rPr lang="pt-BR" sz="2000" dirty="0" err="1">
                <a:solidFill>
                  <a:srgbClr val="000000"/>
                </a:solidFill>
                <a:latin typeface="Times New Roman" panose="02020603050405020304" pitchFamily="18" charset="0"/>
              </a:rPr>
              <a:t>Fassem</a:t>
            </a:r>
            <a:r>
              <a:rPr lang="pt-BR" sz="2000" dirty="0">
                <a:solidFill>
                  <a:srgbClr val="000000"/>
                </a:solidFill>
                <a:latin typeface="Times New Roman" panose="02020603050405020304" pitchFamily="18" charset="0"/>
              </a:rPr>
              <a:t> - Fundo de Assistência </a:t>
            </a:r>
            <a:r>
              <a:rPr lang="pt-BR" sz="2000" dirty="0" smtClean="0">
                <a:solidFill>
                  <a:srgbClr val="000000"/>
                </a:solidFill>
                <a:latin typeface="Times New Roman" panose="02020603050405020304" pitchFamily="18" charset="0"/>
              </a:rPr>
              <a:t>Social de Nova Alvorada do Sul</a:t>
            </a:r>
          </a:p>
          <a:p>
            <a:r>
              <a:rPr lang="pt-BR" sz="2000" dirty="0" smtClean="0">
                <a:solidFill>
                  <a:srgbClr val="000000"/>
                </a:solidFill>
                <a:latin typeface="Times New Roman" panose="02020603050405020304" pitchFamily="18" charset="0"/>
              </a:rPr>
              <a:t>( este período não consta no INSS).</a:t>
            </a:r>
          </a:p>
          <a:p>
            <a:endParaRPr lang="pt-BR" sz="2000" dirty="0"/>
          </a:p>
        </p:txBody>
      </p:sp>
    </p:spTree>
    <p:extLst>
      <p:ext uri="{BB962C8B-B14F-4D97-AF65-F5344CB8AC3E}">
        <p14:creationId xmlns:p14="http://schemas.microsoft.com/office/powerpoint/2010/main" val="20651424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332656"/>
            <a:ext cx="8136904" cy="5940088"/>
          </a:xfrm>
          <a:prstGeom prst="rect">
            <a:avLst/>
          </a:prstGeom>
        </p:spPr>
        <p:txBody>
          <a:bodyPr wrap="square">
            <a:spAutoFit/>
          </a:bodyPr>
          <a:lstStyle/>
          <a:p>
            <a:r>
              <a:rPr lang="pt-BR" sz="2000" b="1" dirty="0" smtClean="0">
                <a:solidFill>
                  <a:srgbClr val="000000"/>
                </a:solidFill>
                <a:latin typeface="Times New Roman" panose="02020603050405020304" pitchFamily="18" charset="0"/>
              </a:rPr>
              <a:t>REGRAS PARA CONCESSÃO DE APOSENTADORIA RPPS </a:t>
            </a:r>
          </a:p>
          <a:p>
            <a:endParaRPr lang="pt-BR" sz="2000" b="1" dirty="0" smtClean="0">
              <a:solidFill>
                <a:srgbClr val="000000"/>
              </a:solidFill>
              <a:latin typeface="Times New Roman" panose="02020603050405020304" pitchFamily="18" charset="0"/>
            </a:endParaRPr>
          </a:p>
          <a:p>
            <a:r>
              <a:rPr lang="pt-BR" sz="2000" b="1" u="sng" dirty="0" smtClean="0">
                <a:solidFill>
                  <a:srgbClr val="000000"/>
                </a:solidFill>
                <a:latin typeface="Times New Roman" panose="02020603050405020304" pitchFamily="18" charset="0"/>
              </a:rPr>
              <a:t>1- </a:t>
            </a:r>
            <a:r>
              <a:rPr lang="pt-BR" sz="2000" b="1" u="sng" dirty="0">
                <a:solidFill>
                  <a:srgbClr val="000000"/>
                </a:solidFill>
                <a:latin typeface="Times New Roman" panose="02020603050405020304" pitchFamily="18" charset="0"/>
              </a:rPr>
              <a:t>Aposentadoria por invalidez permanente </a:t>
            </a:r>
            <a:r>
              <a:rPr lang="pt-BR" sz="2000" dirty="0">
                <a:solidFill>
                  <a:srgbClr val="000000"/>
                </a:solidFill>
                <a:latin typeface="Times New Roman" panose="02020603050405020304" pitchFamily="18" charset="0"/>
              </a:rPr>
              <a:t>(art. 40, § 1º, inciso I, da Constituição Federal, com redação da EC nº 41/2003</a:t>
            </a:r>
            <a:r>
              <a:rPr lang="pt-BR" sz="2000" dirty="0" smtClean="0">
                <a:solidFill>
                  <a:srgbClr val="000000"/>
                </a:solidFill>
                <a:latin typeface="Times New Roman" panose="02020603050405020304" pitchFamily="18" charset="0"/>
              </a:rPr>
              <a:t>).</a:t>
            </a:r>
          </a:p>
          <a:p>
            <a:endParaRPr lang="pt-BR" sz="2000" dirty="0" smtClean="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 </a:t>
            </a:r>
            <a:r>
              <a:rPr lang="pt-BR" sz="2000" b="1" u="sng" dirty="0">
                <a:solidFill>
                  <a:srgbClr val="000000"/>
                </a:solidFill>
                <a:latin typeface="Times New Roman" panose="02020603050405020304" pitchFamily="18" charset="0"/>
              </a:rPr>
              <a:t>2- Aposentadoria compulsória aos 75 anos de idade </a:t>
            </a:r>
            <a:r>
              <a:rPr lang="pt-BR" sz="2000" dirty="0">
                <a:solidFill>
                  <a:srgbClr val="000000"/>
                </a:solidFill>
                <a:latin typeface="Times New Roman" panose="02020603050405020304" pitchFamily="18" charset="0"/>
              </a:rPr>
              <a:t>(art. 40, § 1º, inciso II, da Constituição Federal, com redação da Lei Complementar nº 152 de 03/12/2015). </a:t>
            </a:r>
            <a:endParaRPr lang="pt-BR" sz="2000" dirty="0" smtClean="0">
              <a:solidFill>
                <a:srgbClr val="000000"/>
              </a:solidFill>
              <a:latin typeface="Times New Roman" panose="02020603050405020304" pitchFamily="18" charset="0"/>
            </a:endParaRPr>
          </a:p>
          <a:p>
            <a:endParaRPr lang="pt-BR" sz="2000" dirty="0" smtClean="0">
              <a:solidFill>
                <a:srgbClr val="000000"/>
              </a:solidFill>
              <a:latin typeface="Times New Roman" panose="02020603050405020304" pitchFamily="18" charset="0"/>
            </a:endParaRPr>
          </a:p>
          <a:p>
            <a:r>
              <a:rPr lang="pt-BR" sz="2000" dirty="0" smtClean="0">
                <a:solidFill>
                  <a:srgbClr val="000000"/>
                </a:solidFill>
                <a:latin typeface="Times New Roman" panose="02020603050405020304" pitchFamily="18" charset="0"/>
              </a:rPr>
              <a:t>3- </a:t>
            </a:r>
            <a:r>
              <a:rPr lang="pt-BR" sz="2000" b="1" u="sng" dirty="0">
                <a:solidFill>
                  <a:srgbClr val="000000"/>
                </a:solidFill>
                <a:effectLst>
                  <a:outerShdw blurRad="38100" dist="38100" dir="2700000" algn="tl">
                    <a:srgbClr val="000000">
                      <a:alpha val="43137"/>
                    </a:srgbClr>
                  </a:outerShdw>
                </a:effectLst>
                <a:latin typeface="Times New Roman" panose="02020603050405020304" pitchFamily="18" charset="0"/>
              </a:rPr>
              <a:t>Por idade e tempo de contribuição </a:t>
            </a:r>
            <a:r>
              <a:rPr lang="pt-BR" sz="2000" dirty="0">
                <a:solidFill>
                  <a:srgbClr val="000000"/>
                </a:solidFill>
                <a:latin typeface="Times New Roman" panose="02020603050405020304" pitchFamily="18" charset="0"/>
              </a:rPr>
              <a:t>(Art. 40, § 1º, inciso III, “a” da CF, com redação da EC nº 41/2003</a:t>
            </a:r>
            <a:r>
              <a:rPr lang="pt-BR" sz="2000" dirty="0" smtClean="0">
                <a:solidFill>
                  <a:srgbClr val="000000"/>
                </a:solidFill>
                <a:latin typeface="Times New Roman" panose="02020603050405020304" pitchFamily="18" charset="0"/>
              </a:rPr>
              <a:t>).</a:t>
            </a:r>
          </a:p>
          <a:p>
            <a:endParaRPr lang="pt-BR" sz="2000" dirty="0" smtClean="0">
              <a:solidFill>
                <a:srgbClr val="000000"/>
              </a:solidFill>
              <a:latin typeface="Times New Roman" panose="02020603050405020304" pitchFamily="18" charset="0"/>
            </a:endParaRPr>
          </a:p>
          <a:p>
            <a:r>
              <a:rPr lang="pt-BR" sz="2000" b="1" u="sng" dirty="0" smtClean="0">
                <a:solidFill>
                  <a:srgbClr val="000000"/>
                </a:solidFill>
                <a:latin typeface="Times New Roman" panose="02020603050405020304" pitchFamily="18" charset="0"/>
              </a:rPr>
              <a:t> </a:t>
            </a:r>
            <a:r>
              <a:rPr lang="pt-BR" sz="2000" b="1" u="sng" dirty="0">
                <a:solidFill>
                  <a:srgbClr val="000000"/>
                </a:solidFill>
                <a:latin typeface="Times New Roman" panose="02020603050405020304" pitchFamily="18" charset="0"/>
              </a:rPr>
              <a:t>Professor </a:t>
            </a:r>
            <a:r>
              <a:rPr lang="pt-BR" sz="2000" dirty="0">
                <a:solidFill>
                  <a:srgbClr val="000000"/>
                </a:solidFill>
                <a:latin typeface="Times New Roman" panose="02020603050405020304" pitchFamily="18" charset="0"/>
              </a:rPr>
              <a:t>- 30 anos de tempo de contribuição no magistério, 10 anos de tempo de serviço público, 5 anos no cargo ao qual esta solicitando a aposentadoria e 55 anos de idade. </a:t>
            </a:r>
            <a:endParaRPr lang="pt-BR" sz="2000" dirty="0" smtClean="0">
              <a:solidFill>
                <a:srgbClr val="000000"/>
              </a:solidFill>
              <a:latin typeface="Times New Roman" panose="02020603050405020304" pitchFamily="18" charset="0"/>
            </a:endParaRPr>
          </a:p>
          <a:p>
            <a:endParaRPr lang="pt-BR" sz="2000" dirty="0" smtClean="0">
              <a:solidFill>
                <a:srgbClr val="000000"/>
              </a:solidFill>
              <a:latin typeface="Times New Roman" panose="02020603050405020304" pitchFamily="18" charset="0"/>
            </a:endParaRPr>
          </a:p>
          <a:p>
            <a:r>
              <a:rPr lang="pt-BR" sz="2000" b="1" u="sng" dirty="0" smtClean="0">
                <a:solidFill>
                  <a:srgbClr val="000000"/>
                </a:solidFill>
                <a:latin typeface="Times New Roman" panose="02020603050405020304" pitchFamily="18" charset="0"/>
              </a:rPr>
              <a:t>Professora </a:t>
            </a:r>
            <a:r>
              <a:rPr lang="pt-BR" sz="2000" dirty="0">
                <a:solidFill>
                  <a:srgbClr val="000000"/>
                </a:solidFill>
                <a:latin typeface="Times New Roman" panose="02020603050405020304" pitchFamily="18" charset="0"/>
              </a:rPr>
              <a:t>- 25 anos de tempo de contribuição no magistério, 10 anos de tempo de serviço público, 5 anos no cargo ao qual esta solicitando a aposentadoria e 50 anos de idade. </a:t>
            </a:r>
            <a:endParaRPr lang="pt-BR" sz="2000"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085814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1443841"/>
            <a:ext cx="8064896" cy="4801314"/>
          </a:xfrm>
          <a:prstGeom prst="rect">
            <a:avLst/>
          </a:prstGeom>
        </p:spPr>
        <p:txBody>
          <a:bodyPr wrap="square">
            <a:spAutoFit/>
          </a:bodyPr>
          <a:lstStyle/>
          <a:p>
            <a:r>
              <a:rPr lang="pt-BR" b="1" u="sng" dirty="0">
                <a:solidFill>
                  <a:srgbClr val="000000"/>
                </a:solidFill>
                <a:latin typeface="Times New Roman" panose="02020603050405020304" pitchFamily="18" charset="0"/>
              </a:rPr>
              <a:t>Demais servidores homens </a:t>
            </a:r>
            <a:r>
              <a:rPr lang="pt-BR" dirty="0">
                <a:solidFill>
                  <a:srgbClr val="000000"/>
                </a:solidFill>
                <a:latin typeface="Times New Roman" panose="02020603050405020304" pitchFamily="18" charset="0"/>
              </a:rPr>
              <a:t>- 35 anos de tempo de contribuição, 10 anos de tempo de serviço público, 5 anos no cargo ao qual esta solicitando a aposentadoria e 60 anos de idade</a:t>
            </a:r>
            <a:r>
              <a:rPr lang="pt-BR" dirty="0" smtClean="0">
                <a:solidFill>
                  <a:srgbClr val="000000"/>
                </a:solidFill>
                <a:latin typeface="Times New Roman" panose="02020603050405020304" pitchFamily="18" charset="0"/>
              </a:rPr>
              <a:t>.</a:t>
            </a:r>
          </a:p>
          <a:p>
            <a:endParaRPr lang="pt-BR" b="1" u="sng" dirty="0" smtClean="0">
              <a:solidFill>
                <a:srgbClr val="000000"/>
              </a:solidFill>
              <a:latin typeface="Times New Roman" panose="02020603050405020304" pitchFamily="18" charset="0"/>
            </a:endParaRPr>
          </a:p>
          <a:p>
            <a:r>
              <a:rPr lang="pt-BR" b="1" u="sng" dirty="0" smtClean="0">
                <a:solidFill>
                  <a:srgbClr val="000000"/>
                </a:solidFill>
                <a:latin typeface="Times New Roman" panose="02020603050405020304" pitchFamily="18" charset="0"/>
              </a:rPr>
              <a:t>Demais </a:t>
            </a:r>
            <a:r>
              <a:rPr lang="pt-BR" b="1" u="sng" dirty="0">
                <a:solidFill>
                  <a:srgbClr val="000000"/>
                </a:solidFill>
                <a:latin typeface="Times New Roman" panose="02020603050405020304" pitchFamily="18" charset="0"/>
              </a:rPr>
              <a:t>servidoras Mulheres </a:t>
            </a:r>
            <a:r>
              <a:rPr lang="pt-BR" dirty="0">
                <a:solidFill>
                  <a:srgbClr val="000000"/>
                </a:solidFill>
                <a:latin typeface="Times New Roman" panose="02020603050405020304" pitchFamily="18" charset="0"/>
              </a:rPr>
              <a:t>- 30 anos de tempo de contribuição, 10 anos de tempo de serviço público, 5 anos no cargo ao qual esta solicitando a aposentadoria e 55 anos de idade. </a:t>
            </a:r>
            <a:endParaRPr lang="pt-BR" dirty="0" smtClean="0">
              <a:solidFill>
                <a:srgbClr val="000000"/>
              </a:solidFill>
              <a:latin typeface="Times New Roman" panose="02020603050405020304" pitchFamily="18" charset="0"/>
            </a:endParaRPr>
          </a:p>
          <a:p>
            <a:endParaRPr lang="pt-BR" dirty="0" smtClean="0">
              <a:solidFill>
                <a:srgbClr val="000000"/>
              </a:solidFill>
              <a:latin typeface="Times New Roman" panose="02020603050405020304" pitchFamily="18" charset="0"/>
            </a:endParaRPr>
          </a:p>
          <a:p>
            <a:r>
              <a:rPr lang="pt-BR" b="1" u="sng" dirty="0" smtClean="0">
                <a:solidFill>
                  <a:srgbClr val="000000"/>
                </a:solidFill>
                <a:latin typeface="Times New Roman" panose="02020603050405020304" pitchFamily="18" charset="0"/>
              </a:rPr>
              <a:t>4- </a:t>
            </a:r>
            <a:r>
              <a:rPr lang="pt-BR" b="1" u="sng" dirty="0">
                <a:solidFill>
                  <a:srgbClr val="000000"/>
                </a:solidFill>
                <a:latin typeface="Times New Roman" panose="02020603050405020304" pitchFamily="18" charset="0"/>
              </a:rPr>
              <a:t>Por idade </a:t>
            </a:r>
            <a:r>
              <a:rPr lang="pt-BR" dirty="0">
                <a:solidFill>
                  <a:srgbClr val="000000"/>
                </a:solidFill>
                <a:latin typeface="Times New Roman" panose="02020603050405020304" pitchFamily="18" charset="0"/>
              </a:rPr>
              <a:t>(Art. 40 § 1º, inciso III, “b” da CF). </a:t>
            </a:r>
            <a:endParaRPr lang="pt-BR" dirty="0" smtClean="0">
              <a:solidFill>
                <a:srgbClr val="000000"/>
              </a:solidFill>
              <a:latin typeface="Times New Roman" panose="02020603050405020304" pitchFamily="18" charset="0"/>
            </a:endParaRPr>
          </a:p>
          <a:p>
            <a:endParaRPr lang="pt-BR" dirty="0" smtClean="0">
              <a:solidFill>
                <a:srgbClr val="000000"/>
              </a:solidFill>
              <a:latin typeface="Times New Roman" panose="02020603050405020304" pitchFamily="18" charset="0"/>
            </a:endParaRPr>
          </a:p>
          <a:p>
            <a:r>
              <a:rPr lang="pt-BR" b="1" dirty="0" smtClean="0">
                <a:solidFill>
                  <a:srgbClr val="000000"/>
                </a:solidFill>
                <a:latin typeface="Times New Roman" panose="02020603050405020304" pitchFamily="18" charset="0"/>
              </a:rPr>
              <a:t>Homem</a:t>
            </a:r>
            <a:r>
              <a:rPr lang="pt-BR" dirty="0" smtClean="0">
                <a:solidFill>
                  <a:srgbClr val="000000"/>
                </a:solidFill>
                <a:latin typeface="Times New Roman" panose="02020603050405020304" pitchFamily="18" charset="0"/>
              </a:rPr>
              <a:t> </a:t>
            </a:r>
            <a:r>
              <a:rPr lang="pt-BR" dirty="0">
                <a:solidFill>
                  <a:srgbClr val="000000"/>
                </a:solidFill>
                <a:latin typeface="Times New Roman" panose="02020603050405020304" pitchFamily="18" charset="0"/>
              </a:rPr>
              <a:t>- 10 anos de tempo de serviço público, </a:t>
            </a:r>
            <a:r>
              <a:rPr lang="pt-BR" dirty="0" smtClean="0">
                <a:solidFill>
                  <a:srgbClr val="000000"/>
                </a:solidFill>
                <a:latin typeface="Times New Roman" panose="02020603050405020304" pitchFamily="18" charset="0"/>
              </a:rPr>
              <a:t>5 </a:t>
            </a:r>
            <a:r>
              <a:rPr lang="pt-BR" dirty="0">
                <a:solidFill>
                  <a:srgbClr val="000000"/>
                </a:solidFill>
                <a:latin typeface="Times New Roman" panose="02020603050405020304" pitchFamily="18" charset="0"/>
              </a:rPr>
              <a:t>anos no cargo ao qual esta solicitando a aposentadoria e 65 anos de idade</a:t>
            </a:r>
            <a:r>
              <a:rPr lang="pt-BR" dirty="0" smtClean="0">
                <a:solidFill>
                  <a:srgbClr val="000000"/>
                </a:solidFill>
                <a:latin typeface="Times New Roman" panose="02020603050405020304" pitchFamily="18" charset="0"/>
              </a:rPr>
              <a:t>.</a:t>
            </a:r>
          </a:p>
          <a:p>
            <a:endParaRPr lang="pt-BR" dirty="0" smtClean="0">
              <a:solidFill>
                <a:srgbClr val="000000"/>
              </a:solidFill>
              <a:latin typeface="Times New Roman" panose="02020603050405020304" pitchFamily="18" charset="0"/>
            </a:endParaRPr>
          </a:p>
          <a:p>
            <a:r>
              <a:rPr lang="pt-BR" b="1" u="sng" dirty="0" smtClean="0">
                <a:solidFill>
                  <a:srgbClr val="000000"/>
                </a:solidFill>
                <a:latin typeface="Times New Roman" panose="02020603050405020304" pitchFamily="18" charset="0"/>
              </a:rPr>
              <a:t> </a:t>
            </a:r>
            <a:r>
              <a:rPr lang="pt-BR" b="1" u="sng" dirty="0" smtClean="0"/>
              <a:t>Mulher </a:t>
            </a:r>
            <a:r>
              <a:rPr lang="pt-BR" dirty="0" smtClean="0"/>
              <a:t>- </a:t>
            </a:r>
            <a:r>
              <a:rPr lang="pt-BR" dirty="0"/>
              <a:t>10 anos de tempo no serviço público, 5 anos no cargo ao qual esta solicitando a aposentadoria e 60 anos de idade</a:t>
            </a:r>
            <a:r>
              <a:rPr lang="pt-BR" dirty="0" smtClean="0"/>
              <a:t>.</a:t>
            </a:r>
          </a:p>
          <a:p>
            <a:endParaRPr lang="pt-BR" dirty="0"/>
          </a:p>
          <a:p>
            <a:r>
              <a:rPr lang="pt-BR" b="1" dirty="0" smtClean="0"/>
              <a:t>Abono de Permanência_</a:t>
            </a:r>
            <a:endParaRPr lang="pt-BR" b="1" dirty="0"/>
          </a:p>
        </p:txBody>
      </p:sp>
    </p:spTree>
    <p:extLst>
      <p:ext uri="{BB962C8B-B14F-4D97-AF65-F5344CB8AC3E}">
        <p14:creationId xmlns:p14="http://schemas.microsoft.com/office/powerpoint/2010/main" val="1639843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478119" y="655285"/>
            <a:ext cx="3124573" cy="523220"/>
          </a:xfrm>
          <a:prstGeom prst="rect">
            <a:avLst/>
          </a:prstGeom>
          <a:noFill/>
        </p:spPr>
        <p:txBody>
          <a:bodyPr wrap="none" rtlCol="0">
            <a:spAutoFit/>
          </a:bodyPr>
          <a:lstStyle/>
          <a:p>
            <a:r>
              <a:rPr lang="pt-BR" sz="2800" b="1" dirty="0" smtClean="0"/>
              <a:t>Conselho</a:t>
            </a:r>
            <a:r>
              <a:rPr lang="pt-BR" sz="2800" dirty="0" smtClean="0"/>
              <a:t> </a:t>
            </a:r>
            <a:r>
              <a:rPr lang="pt-BR" sz="2800" b="1" dirty="0" smtClean="0"/>
              <a:t>Fiscal</a:t>
            </a:r>
            <a:endParaRPr lang="pt-BR" sz="2800" b="1" dirty="0"/>
          </a:p>
        </p:txBody>
      </p:sp>
      <p:sp>
        <p:nvSpPr>
          <p:cNvPr id="3" name="CaixaDeTexto 2"/>
          <p:cNvSpPr txBox="1"/>
          <p:nvPr/>
        </p:nvSpPr>
        <p:spPr>
          <a:xfrm>
            <a:off x="1259632" y="1412776"/>
            <a:ext cx="7097072" cy="4524315"/>
          </a:xfrm>
          <a:prstGeom prst="rect">
            <a:avLst/>
          </a:prstGeom>
          <a:noFill/>
        </p:spPr>
        <p:txBody>
          <a:bodyPr wrap="square" rtlCol="0">
            <a:spAutoFit/>
          </a:bodyPr>
          <a:lstStyle/>
          <a:p>
            <a:r>
              <a:rPr lang="pt-BR" b="1" dirty="0" smtClean="0"/>
              <a:t>Representante (Poder Executivo)</a:t>
            </a:r>
          </a:p>
          <a:p>
            <a:r>
              <a:rPr lang="pt-BR" dirty="0" smtClean="0"/>
              <a:t>             Titular: </a:t>
            </a:r>
            <a:r>
              <a:rPr lang="pt-BR" dirty="0" err="1" smtClean="0"/>
              <a:t>Rosineide</a:t>
            </a:r>
            <a:r>
              <a:rPr lang="pt-BR" dirty="0" smtClean="0"/>
              <a:t> </a:t>
            </a:r>
            <a:r>
              <a:rPr lang="pt-BR" dirty="0" err="1" smtClean="0"/>
              <a:t>Lichewiski</a:t>
            </a:r>
            <a:r>
              <a:rPr lang="pt-BR" dirty="0" smtClean="0"/>
              <a:t> de Aguiar</a:t>
            </a:r>
          </a:p>
          <a:p>
            <a:r>
              <a:rPr lang="pt-BR" dirty="0" smtClean="0"/>
              <a:t>             Suplente: Ilda de Fátima Silveira </a:t>
            </a:r>
            <a:r>
              <a:rPr lang="pt-BR" dirty="0" err="1" smtClean="0"/>
              <a:t>Piaia</a:t>
            </a:r>
            <a:endParaRPr lang="pt-BR" dirty="0" smtClean="0"/>
          </a:p>
          <a:p>
            <a:endParaRPr lang="pt-BR" dirty="0"/>
          </a:p>
          <a:p>
            <a:r>
              <a:rPr lang="pt-BR" b="1" dirty="0" smtClean="0"/>
              <a:t>Representante </a:t>
            </a:r>
            <a:r>
              <a:rPr lang="pt-BR" b="1" dirty="0"/>
              <a:t> </a:t>
            </a:r>
            <a:r>
              <a:rPr lang="pt-BR" b="1" dirty="0" smtClean="0"/>
              <a:t>(Poder Legislativo)</a:t>
            </a:r>
          </a:p>
          <a:p>
            <a:r>
              <a:rPr lang="pt-BR" dirty="0" smtClean="0"/>
              <a:t>             Titular: </a:t>
            </a:r>
            <a:r>
              <a:rPr lang="pt-BR" dirty="0" err="1" smtClean="0"/>
              <a:t>Ercilene</a:t>
            </a:r>
            <a:r>
              <a:rPr lang="pt-BR" dirty="0" smtClean="0"/>
              <a:t> Ximenes do Rosário</a:t>
            </a:r>
          </a:p>
          <a:p>
            <a:r>
              <a:rPr lang="pt-BR" dirty="0"/>
              <a:t> </a:t>
            </a:r>
            <a:r>
              <a:rPr lang="pt-BR" dirty="0" smtClean="0"/>
              <a:t>            Suplente: Aline Ortega dos Reis</a:t>
            </a:r>
          </a:p>
          <a:p>
            <a:endParaRPr lang="pt-BR" dirty="0"/>
          </a:p>
          <a:p>
            <a:r>
              <a:rPr lang="pt-BR" b="1" dirty="0" smtClean="0"/>
              <a:t>Representantes dos Servidores</a:t>
            </a:r>
            <a:endParaRPr lang="pt-BR" dirty="0" smtClean="0"/>
          </a:p>
          <a:p>
            <a:r>
              <a:rPr lang="pt-BR" dirty="0" smtClean="0"/>
              <a:t>             Titulares: </a:t>
            </a:r>
            <a:r>
              <a:rPr lang="pt-BR" dirty="0" err="1" smtClean="0"/>
              <a:t>Marizeth</a:t>
            </a:r>
            <a:r>
              <a:rPr lang="pt-BR" dirty="0" smtClean="0"/>
              <a:t> </a:t>
            </a:r>
            <a:r>
              <a:rPr lang="pt-BR" dirty="0" err="1" smtClean="0"/>
              <a:t>Fereira</a:t>
            </a:r>
            <a:r>
              <a:rPr lang="pt-BR" dirty="0" smtClean="0"/>
              <a:t> de Sá</a:t>
            </a:r>
          </a:p>
          <a:p>
            <a:r>
              <a:rPr lang="pt-BR" dirty="0"/>
              <a:t> </a:t>
            </a:r>
            <a:r>
              <a:rPr lang="pt-BR" dirty="0" smtClean="0"/>
              <a:t>                             Paulo César dos Santos Ferreira</a:t>
            </a:r>
          </a:p>
          <a:p>
            <a:r>
              <a:rPr lang="pt-BR" dirty="0"/>
              <a:t> </a:t>
            </a:r>
            <a:r>
              <a:rPr lang="pt-BR" dirty="0" smtClean="0"/>
              <a:t>                             Ana Léia Vieira </a:t>
            </a:r>
            <a:r>
              <a:rPr lang="pt-BR" dirty="0" err="1" smtClean="0"/>
              <a:t>Copetti</a:t>
            </a:r>
            <a:endParaRPr lang="pt-BR" dirty="0" smtClean="0"/>
          </a:p>
          <a:p>
            <a:r>
              <a:rPr lang="pt-BR" dirty="0"/>
              <a:t> </a:t>
            </a:r>
            <a:r>
              <a:rPr lang="pt-BR" dirty="0" smtClean="0"/>
              <a:t>            Suplentes: </a:t>
            </a:r>
            <a:r>
              <a:rPr lang="pt-BR" dirty="0" err="1" smtClean="0"/>
              <a:t>Gardilene</a:t>
            </a:r>
            <a:r>
              <a:rPr lang="pt-BR" dirty="0" smtClean="0"/>
              <a:t> Mota dos Santos</a:t>
            </a:r>
          </a:p>
          <a:p>
            <a:r>
              <a:rPr lang="pt-BR" dirty="0" smtClean="0"/>
              <a:t>                               </a:t>
            </a:r>
            <a:r>
              <a:rPr lang="pt-BR" dirty="0" err="1" smtClean="0"/>
              <a:t>Luis</a:t>
            </a:r>
            <a:r>
              <a:rPr lang="pt-BR" dirty="0" smtClean="0"/>
              <a:t> de Almeida</a:t>
            </a:r>
          </a:p>
          <a:p>
            <a:r>
              <a:rPr lang="pt-BR" dirty="0"/>
              <a:t> </a:t>
            </a:r>
            <a:r>
              <a:rPr lang="pt-BR" dirty="0" smtClean="0"/>
              <a:t>                              Eloisa Aparecida Peterson Viana</a:t>
            </a:r>
          </a:p>
          <a:p>
            <a:endParaRPr lang="pt-BR" dirty="0"/>
          </a:p>
        </p:txBody>
      </p:sp>
    </p:spTree>
    <p:extLst>
      <p:ext uri="{BB962C8B-B14F-4D97-AF65-F5344CB8AC3E}">
        <p14:creationId xmlns:p14="http://schemas.microsoft.com/office/powerpoint/2010/main" val="66103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835696" y="404664"/>
            <a:ext cx="3412153" cy="369332"/>
          </a:xfrm>
          <a:prstGeom prst="rect">
            <a:avLst/>
          </a:prstGeom>
        </p:spPr>
        <p:txBody>
          <a:bodyPr wrap="none">
            <a:spAutoFit/>
          </a:bodyPr>
          <a:lstStyle/>
          <a:p>
            <a:r>
              <a:rPr lang="pt-BR" b="1" dirty="0" smtClean="0"/>
              <a:t>COMITÊ DE INVESTIMENTOS</a:t>
            </a:r>
            <a:endParaRPr lang="pt-BR" b="1" dirty="0"/>
          </a:p>
        </p:txBody>
      </p:sp>
      <p:sp>
        <p:nvSpPr>
          <p:cNvPr id="3" name="Retângulo 2"/>
          <p:cNvSpPr/>
          <p:nvPr/>
        </p:nvSpPr>
        <p:spPr>
          <a:xfrm>
            <a:off x="827584" y="1196752"/>
            <a:ext cx="7344816" cy="4801314"/>
          </a:xfrm>
          <a:prstGeom prst="rect">
            <a:avLst/>
          </a:prstGeom>
        </p:spPr>
        <p:txBody>
          <a:bodyPr wrap="square">
            <a:spAutoFit/>
          </a:bodyPr>
          <a:lstStyle/>
          <a:p>
            <a:endParaRPr lang="pt-BR" dirty="0" smtClean="0"/>
          </a:p>
          <a:p>
            <a:r>
              <a:rPr lang="pt-BR" b="1" dirty="0" smtClean="0"/>
              <a:t>01- Representante do Conselho Curador</a:t>
            </a:r>
          </a:p>
          <a:p>
            <a:r>
              <a:rPr lang="pt-BR" dirty="0" smtClean="0"/>
              <a:t>                   </a:t>
            </a:r>
            <a:r>
              <a:rPr lang="pt-BR" dirty="0" smtClean="0"/>
              <a:t>Wellington </a:t>
            </a:r>
            <a:r>
              <a:rPr lang="pt-BR" dirty="0" smtClean="0"/>
              <a:t>Glauco  Antoniete – Certificado com CPA-10</a:t>
            </a:r>
          </a:p>
          <a:p>
            <a:endParaRPr lang="pt-BR" dirty="0"/>
          </a:p>
          <a:p>
            <a:endParaRPr lang="pt-BR" dirty="0" smtClean="0"/>
          </a:p>
          <a:p>
            <a:endParaRPr lang="pt-BR" dirty="0" smtClean="0"/>
          </a:p>
          <a:p>
            <a:r>
              <a:rPr lang="pt-BR" b="1" dirty="0" smtClean="0"/>
              <a:t>01</a:t>
            </a:r>
            <a:r>
              <a:rPr lang="pt-BR" dirty="0" smtClean="0"/>
              <a:t>- </a:t>
            </a:r>
            <a:r>
              <a:rPr lang="pt-BR" b="1" dirty="0" smtClean="0"/>
              <a:t>Representante como gestor de recursos do PREVNAS perante a Secretaria da Previdência Social</a:t>
            </a:r>
          </a:p>
          <a:p>
            <a:r>
              <a:rPr lang="pt-BR" dirty="0" smtClean="0"/>
              <a:t>                    Irene do Carmo- Certificada com CPA-10</a:t>
            </a:r>
          </a:p>
          <a:p>
            <a:endParaRPr lang="pt-BR" dirty="0"/>
          </a:p>
          <a:p>
            <a:endParaRPr lang="pt-BR" dirty="0" smtClean="0"/>
          </a:p>
          <a:p>
            <a:endParaRPr lang="pt-BR" dirty="0" smtClean="0"/>
          </a:p>
          <a:p>
            <a:r>
              <a:rPr lang="pt-BR" b="1" dirty="0" smtClean="0"/>
              <a:t>03- Representante dos servidores</a:t>
            </a:r>
          </a:p>
          <a:p>
            <a:r>
              <a:rPr lang="pt-BR" dirty="0" smtClean="0"/>
              <a:t>                    Amarildo do Prado - Certificado com CPA-10</a:t>
            </a:r>
          </a:p>
          <a:p>
            <a:r>
              <a:rPr lang="pt-BR" dirty="0" smtClean="0"/>
              <a:t>                    </a:t>
            </a:r>
            <a:r>
              <a:rPr lang="pt-BR" dirty="0" err="1" smtClean="0"/>
              <a:t>Ivonei</a:t>
            </a:r>
            <a:r>
              <a:rPr lang="pt-BR" dirty="0" smtClean="0"/>
              <a:t> Batista da Silva </a:t>
            </a:r>
          </a:p>
          <a:p>
            <a:r>
              <a:rPr lang="pt-BR" dirty="0" smtClean="0"/>
              <a:t>                    Luciana Andréia do Nascimento Lopes</a:t>
            </a:r>
          </a:p>
          <a:p>
            <a:endParaRPr lang="pt-BR" dirty="0" smtClean="0"/>
          </a:p>
        </p:txBody>
      </p:sp>
    </p:spTree>
    <p:extLst>
      <p:ext uri="{BB962C8B-B14F-4D97-AF65-F5344CB8AC3E}">
        <p14:creationId xmlns:p14="http://schemas.microsoft.com/office/powerpoint/2010/main" val="2103469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23728" y="764704"/>
            <a:ext cx="1851789" cy="646331"/>
          </a:xfrm>
          <a:prstGeom prst="rect">
            <a:avLst/>
          </a:prstGeom>
        </p:spPr>
        <p:txBody>
          <a:bodyPr wrap="none">
            <a:spAutoFit/>
          </a:bodyPr>
          <a:lstStyle/>
          <a:p>
            <a:r>
              <a:rPr lang="pt-BR" b="1" dirty="0" smtClean="0"/>
              <a:t>ASSESSORIAS</a:t>
            </a:r>
          </a:p>
          <a:p>
            <a:endParaRPr lang="pt-BR" b="1" dirty="0"/>
          </a:p>
        </p:txBody>
      </p:sp>
      <p:sp>
        <p:nvSpPr>
          <p:cNvPr id="3" name="Retângulo 2"/>
          <p:cNvSpPr/>
          <p:nvPr/>
        </p:nvSpPr>
        <p:spPr>
          <a:xfrm>
            <a:off x="1187624" y="1268760"/>
            <a:ext cx="6390456" cy="3970318"/>
          </a:xfrm>
          <a:prstGeom prst="rect">
            <a:avLst/>
          </a:prstGeom>
        </p:spPr>
        <p:txBody>
          <a:bodyPr wrap="square">
            <a:spAutoFit/>
          </a:bodyPr>
          <a:lstStyle/>
          <a:p>
            <a:r>
              <a:rPr lang="pt-BR" b="1" dirty="0"/>
              <a:t> </a:t>
            </a:r>
            <a:r>
              <a:rPr lang="pt-BR" b="1" dirty="0" smtClean="0"/>
              <a:t>Assessoria Previdenciária e Jurídica</a:t>
            </a:r>
          </a:p>
          <a:p>
            <a:r>
              <a:rPr lang="pt-BR" b="1" dirty="0" smtClean="0"/>
              <a:t>                DR. Ademir de Oliveira  </a:t>
            </a:r>
          </a:p>
          <a:p>
            <a:r>
              <a:rPr lang="pt-BR" b="1" dirty="0" smtClean="0"/>
              <a:t>                OAB/MS 5.425</a:t>
            </a:r>
            <a:endParaRPr lang="pt-BR" dirty="0"/>
          </a:p>
          <a:p>
            <a:endParaRPr lang="pt-BR" dirty="0" smtClean="0"/>
          </a:p>
          <a:p>
            <a:endParaRPr lang="pt-BR" dirty="0"/>
          </a:p>
          <a:p>
            <a:r>
              <a:rPr lang="pt-BR" b="1" dirty="0" smtClean="0"/>
              <a:t>Assessoria Contábil </a:t>
            </a:r>
          </a:p>
          <a:p>
            <a:r>
              <a:rPr lang="pt-BR" b="1" dirty="0" smtClean="0"/>
              <a:t>Antônio Carlos Pires </a:t>
            </a:r>
          </a:p>
          <a:p>
            <a:r>
              <a:rPr lang="pt-BR" b="1" dirty="0" smtClean="0"/>
              <a:t>CRC/MS 4.495/0-7 </a:t>
            </a:r>
          </a:p>
          <a:p>
            <a:endParaRPr lang="pt-BR" b="1" dirty="0" smtClean="0"/>
          </a:p>
          <a:p>
            <a:endParaRPr lang="pt-BR" b="1" dirty="0"/>
          </a:p>
          <a:p>
            <a:r>
              <a:rPr lang="pt-BR" b="1" dirty="0" smtClean="0"/>
              <a:t>Contadora </a:t>
            </a:r>
          </a:p>
          <a:p>
            <a:r>
              <a:rPr lang="pt-BR" b="1" dirty="0" smtClean="0"/>
              <a:t>Abigail </a:t>
            </a:r>
            <a:r>
              <a:rPr lang="pt-BR" b="1" dirty="0"/>
              <a:t>M</a:t>
            </a:r>
            <a:r>
              <a:rPr lang="pt-BR" b="1" dirty="0" smtClean="0"/>
              <a:t>aria de Oliveira</a:t>
            </a:r>
          </a:p>
          <a:p>
            <a:r>
              <a:rPr lang="pt-BR" b="1" dirty="0" smtClean="0"/>
              <a:t>CRC-008.910-o-5-MS</a:t>
            </a:r>
            <a:endParaRPr lang="pt-BR" dirty="0" smtClean="0"/>
          </a:p>
          <a:p>
            <a:endParaRPr lang="pt-BR" dirty="0"/>
          </a:p>
        </p:txBody>
      </p:sp>
    </p:spTree>
    <p:extLst>
      <p:ext uri="{BB962C8B-B14F-4D97-AF65-F5344CB8AC3E}">
        <p14:creationId xmlns:p14="http://schemas.microsoft.com/office/powerpoint/2010/main" val="3958884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p:cNvSpPr>
            <a:spLocks noGrp="1"/>
          </p:cNvSpPr>
          <p:nvPr>
            <p:ph sz="quarter" idx="1"/>
          </p:nvPr>
        </p:nvSpPr>
        <p:spPr>
          <a:xfrm>
            <a:off x="755576" y="908720"/>
            <a:ext cx="7467600" cy="4873752"/>
          </a:xfrm>
        </p:spPr>
        <p:txBody>
          <a:bodyPr>
            <a:normAutofit lnSpcReduction="10000"/>
          </a:bodyPr>
          <a:lstStyle/>
          <a:p>
            <a:pPr marL="0" indent="0" algn="ctr">
              <a:buNone/>
            </a:pPr>
            <a:r>
              <a:rPr lang="pt-BR" b="1" dirty="0"/>
              <a:t>CONSTITUIÇÃO DA REPÚBLICA FEDERATIVA DO BRASIL DE 1988 </a:t>
            </a:r>
            <a:endParaRPr lang="pt-BR" b="1" dirty="0" smtClean="0"/>
          </a:p>
          <a:p>
            <a:pPr marL="0" indent="0" algn="ctr">
              <a:buNone/>
            </a:pPr>
            <a:r>
              <a:rPr lang="pt-BR" dirty="0" smtClean="0"/>
              <a:t>(</a:t>
            </a:r>
            <a:r>
              <a:rPr lang="pt-BR" dirty="0"/>
              <a:t>Publicada no D.O.U. de 05/10/1988</a:t>
            </a:r>
            <a:r>
              <a:rPr lang="pt-BR" dirty="0" smtClean="0"/>
              <a:t>)</a:t>
            </a:r>
          </a:p>
          <a:p>
            <a:pPr marL="0" indent="0" algn="ctr">
              <a:buNone/>
            </a:pPr>
            <a:endParaRPr lang="pt-BR" dirty="0"/>
          </a:p>
          <a:p>
            <a:pPr algn="just"/>
            <a:r>
              <a:rPr lang="pt-BR" sz="2200" b="1" dirty="0" smtClean="0"/>
              <a:t>Art</a:t>
            </a:r>
            <a:r>
              <a:rPr lang="pt-BR" sz="2200" b="1" dirty="0"/>
              <a:t>. 40</a:t>
            </a:r>
            <a:r>
              <a:rPr lang="pt-BR" sz="2200" dirty="0"/>
              <a:t>. Aos servidores titulares de cargos efetivos da União, dos Estados, do Distrito Federal e dos Municípios, incluídas suas autarquias e fundações, é </a:t>
            </a:r>
            <a:r>
              <a:rPr lang="pt-BR" sz="2200" b="1" u="sng" dirty="0"/>
              <a:t>assegurado regime de previdência de caráter contributivo e solidário</a:t>
            </a:r>
            <a:r>
              <a:rPr lang="pt-BR" sz="2200" dirty="0"/>
              <a:t>, mediante contribuição do respectivo ente público, dos servidores ativos e inativos e dos pensionistas, observados critérios que preservem o equilíbrio financeiro e atuarial e o disposto neste artigo. (Redação dada pela Emenda Constitucional n° 41, de 19/12/2003)</a:t>
            </a:r>
          </a:p>
        </p:txBody>
      </p:sp>
    </p:spTree>
    <p:extLst>
      <p:ext uri="{BB962C8B-B14F-4D97-AF65-F5344CB8AC3E}">
        <p14:creationId xmlns:p14="http://schemas.microsoft.com/office/powerpoint/2010/main" val="1836773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836712"/>
            <a:ext cx="7848872" cy="1754326"/>
          </a:xfrm>
          <a:prstGeom prst="rect">
            <a:avLst/>
          </a:prstGeom>
        </p:spPr>
        <p:txBody>
          <a:bodyPr wrap="square">
            <a:spAutoFit/>
          </a:bodyPr>
          <a:lstStyle/>
          <a:p>
            <a:pPr algn="just"/>
            <a:r>
              <a:rPr lang="pt-BR" b="1" dirty="0"/>
              <a:t>Da Previdência </a:t>
            </a:r>
            <a:r>
              <a:rPr lang="pt-BR" b="1" dirty="0" smtClean="0"/>
              <a:t>Social (CF1988)</a:t>
            </a:r>
          </a:p>
          <a:p>
            <a:pPr algn="just"/>
            <a:endParaRPr lang="pt-BR" dirty="0"/>
          </a:p>
          <a:p>
            <a:pPr algn="just"/>
            <a:r>
              <a:rPr lang="pt-BR" b="1" dirty="0" smtClean="0"/>
              <a:t>Art</a:t>
            </a:r>
            <a:r>
              <a:rPr lang="pt-BR" b="1" dirty="0"/>
              <a:t>. 201</a:t>
            </a:r>
            <a:r>
              <a:rPr lang="pt-BR" dirty="0"/>
              <a:t>. A previdência social será organizada sob a forma de regime geral, </a:t>
            </a:r>
            <a:r>
              <a:rPr lang="pt-BR" b="1" i="1" dirty="0">
                <a:solidFill>
                  <a:srgbClr val="FF0000"/>
                </a:solidFill>
              </a:rPr>
              <a:t>de caráter contributivo e de filiação obrigatória</a:t>
            </a:r>
            <a:r>
              <a:rPr lang="pt-BR" dirty="0"/>
              <a:t>, observados critérios que preservem o equilíbrio financeiro e atuarial, e atenderá, nos termos da lei, a: (Redação dada pela Emenda Constitucional n° 20, de 15/12/1998) </a:t>
            </a:r>
            <a:endParaRPr lang="pt-BR" dirty="0" smtClean="0"/>
          </a:p>
        </p:txBody>
      </p:sp>
      <p:sp>
        <p:nvSpPr>
          <p:cNvPr id="3" name="CaixaDeTexto 2"/>
          <p:cNvSpPr txBox="1"/>
          <p:nvPr/>
        </p:nvSpPr>
        <p:spPr>
          <a:xfrm>
            <a:off x="545557" y="2780928"/>
            <a:ext cx="7632848" cy="3416320"/>
          </a:xfrm>
          <a:prstGeom prst="rect">
            <a:avLst/>
          </a:prstGeom>
          <a:noFill/>
        </p:spPr>
        <p:txBody>
          <a:bodyPr wrap="square" rtlCol="0">
            <a:spAutoFit/>
          </a:bodyPr>
          <a:lstStyle/>
          <a:p>
            <a:pPr algn="just"/>
            <a:endParaRPr lang="pt-BR" dirty="0" smtClean="0"/>
          </a:p>
          <a:p>
            <a:pPr algn="just"/>
            <a:r>
              <a:rPr lang="pt-BR" dirty="0" smtClean="0"/>
              <a:t>I - cobertura dos eventos </a:t>
            </a:r>
            <a:r>
              <a:rPr lang="pt-BR" u="sng" dirty="0" smtClean="0"/>
              <a:t>de doença</a:t>
            </a:r>
            <a:r>
              <a:rPr lang="pt-BR" dirty="0" smtClean="0"/>
              <a:t>, invalidez, morte e idade avançada; </a:t>
            </a:r>
          </a:p>
          <a:p>
            <a:pPr algn="just"/>
            <a:endParaRPr lang="pt-BR" dirty="0" smtClean="0"/>
          </a:p>
          <a:p>
            <a:pPr algn="just"/>
            <a:r>
              <a:rPr lang="pt-BR" dirty="0" smtClean="0"/>
              <a:t>II - </a:t>
            </a:r>
            <a:r>
              <a:rPr lang="pt-BR" u="sng" dirty="0" smtClean="0"/>
              <a:t>proteção à maternidade, especialmente à gestante; </a:t>
            </a:r>
          </a:p>
          <a:p>
            <a:pPr algn="just"/>
            <a:endParaRPr lang="pt-BR" u="sng" dirty="0" smtClean="0"/>
          </a:p>
          <a:p>
            <a:pPr algn="just"/>
            <a:r>
              <a:rPr lang="pt-BR" dirty="0" smtClean="0"/>
              <a:t>III - </a:t>
            </a:r>
            <a:r>
              <a:rPr lang="pt-BR" u="sng" dirty="0" smtClean="0"/>
              <a:t>proteção ao trabalhador em situação de desemprego involuntário</a:t>
            </a:r>
            <a:r>
              <a:rPr lang="pt-BR" dirty="0" smtClean="0"/>
              <a:t>;</a:t>
            </a:r>
          </a:p>
          <a:p>
            <a:pPr algn="just"/>
            <a:endParaRPr lang="pt-BR" dirty="0" smtClean="0"/>
          </a:p>
          <a:p>
            <a:pPr algn="just"/>
            <a:r>
              <a:rPr lang="pt-BR" dirty="0" smtClean="0"/>
              <a:t>IV - </a:t>
            </a:r>
            <a:r>
              <a:rPr lang="pt-BR" u="sng" dirty="0" smtClean="0"/>
              <a:t>salário-família</a:t>
            </a:r>
            <a:r>
              <a:rPr lang="pt-BR" dirty="0" smtClean="0"/>
              <a:t> e auxílio-reclusão para os dependentes dos segurados de baixa renda;</a:t>
            </a:r>
          </a:p>
          <a:p>
            <a:pPr algn="just"/>
            <a:endParaRPr lang="pt-BR" dirty="0" smtClean="0"/>
          </a:p>
          <a:p>
            <a:pPr algn="just"/>
            <a:r>
              <a:rPr lang="pt-BR" dirty="0" smtClean="0"/>
              <a:t>V - pensão por morte do segurado, homem ou mulher, ao cônjuge ou companheiro e dependentes.</a:t>
            </a:r>
            <a:endParaRPr lang="pt-BR" dirty="0"/>
          </a:p>
        </p:txBody>
      </p:sp>
    </p:spTree>
    <p:extLst>
      <p:ext uri="{BB962C8B-B14F-4D97-AF65-F5344CB8AC3E}">
        <p14:creationId xmlns:p14="http://schemas.microsoft.com/office/powerpoint/2010/main" val="3299934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620688"/>
            <a:ext cx="7560840" cy="2862322"/>
          </a:xfrm>
          <a:prstGeom prst="rect">
            <a:avLst/>
          </a:prstGeom>
        </p:spPr>
        <p:txBody>
          <a:bodyPr wrap="square">
            <a:spAutoFit/>
          </a:bodyPr>
          <a:lstStyle/>
          <a:p>
            <a:pPr algn="ctr"/>
            <a:r>
              <a:rPr lang="pt-BR" b="1" dirty="0"/>
              <a:t>LEI GERAL DA PREVIDÊNCIA NO SERVIÇO PÚBLICO</a:t>
            </a:r>
            <a:endParaRPr lang="pt-BR" dirty="0"/>
          </a:p>
          <a:p>
            <a:pPr algn="ctr"/>
            <a:endParaRPr lang="pt-BR" b="1" dirty="0" smtClean="0"/>
          </a:p>
          <a:p>
            <a:pPr algn="ctr"/>
            <a:r>
              <a:rPr lang="pt-BR" b="1" dirty="0" smtClean="0"/>
              <a:t>LEI </a:t>
            </a:r>
            <a:r>
              <a:rPr lang="pt-BR" b="1" dirty="0"/>
              <a:t>No 9.717, DE 27 DE NOVEMBRO DE 1998.</a:t>
            </a:r>
            <a:endParaRPr lang="pt-BR" dirty="0"/>
          </a:p>
          <a:p>
            <a:endParaRPr lang="pt-BR" dirty="0"/>
          </a:p>
          <a:p>
            <a:pPr algn="just"/>
            <a:r>
              <a:rPr lang="pt-BR" b="1" dirty="0"/>
              <a:t>Art. 1º</a:t>
            </a:r>
            <a:r>
              <a:rPr lang="pt-BR" dirty="0"/>
              <a:t> Os regimes próprios de previdência social dos servidores públicos da União, dos Estados, do Distrito Federal e dos Municípios, dos militares dos Estados e do Distrito Federal deverão ser organizados, baseados em normas gerais de contabilidade e atuária, de modo a garantir o seu equilíbrio financeiro e atuarial, observados os seguintes critérios</a:t>
            </a:r>
            <a:r>
              <a:rPr lang="pt-BR" dirty="0" smtClean="0"/>
              <a:t>:</a:t>
            </a:r>
          </a:p>
        </p:txBody>
      </p:sp>
      <p:sp>
        <p:nvSpPr>
          <p:cNvPr id="3" name="CaixaDeTexto 2"/>
          <p:cNvSpPr txBox="1"/>
          <p:nvPr/>
        </p:nvSpPr>
        <p:spPr>
          <a:xfrm>
            <a:off x="755576" y="3514733"/>
            <a:ext cx="7560840" cy="923330"/>
          </a:xfrm>
          <a:prstGeom prst="rect">
            <a:avLst/>
          </a:prstGeom>
          <a:noFill/>
        </p:spPr>
        <p:txBody>
          <a:bodyPr wrap="square" rtlCol="0">
            <a:spAutoFit/>
          </a:bodyPr>
          <a:lstStyle/>
          <a:p>
            <a:pPr algn="just"/>
            <a:r>
              <a:rPr lang="pt-BR" dirty="0"/>
              <a:t>I </a:t>
            </a:r>
            <a:r>
              <a:rPr lang="pt-BR" b="1" dirty="0"/>
              <a:t>- realização de avaliação atuarial inicial e em cada balanço utilizando-se parâmetros gerais, para a organização e revisão do plano de custeio e </a:t>
            </a:r>
            <a:r>
              <a:rPr lang="pt-BR" b="1" dirty="0" smtClean="0"/>
              <a:t>benefícios;</a:t>
            </a:r>
            <a:endParaRPr lang="pt-BR" b="1" dirty="0"/>
          </a:p>
        </p:txBody>
      </p:sp>
      <p:sp>
        <p:nvSpPr>
          <p:cNvPr id="4" name="CaixaDeTexto 3"/>
          <p:cNvSpPr txBox="1"/>
          <p:nvPr/>
        </p:nvSpPr>
        <p:spPr>
          <a:xfrm>
            <a:off x="1115616" y="4822692"/>
            <a:ext cx="7560840" cy="923330"/>
          </a:xfrm>
          <a:prstGeom prst="rect">
            <a:avLst/>
          </a:prstGeom>
          <a:noFill/>
        </p:spPr>
        <p:txBody>
          <a:bodyPr wrap="square" rtlCol="0">
            <a:spAutoFit/>
          </a:bodyPr>
          <a:lstStyle/>
          <a:p>
            <a:r>
              <a:rPr lang="pt-BR" dirty="0" smtClean="0"/>
              <a:t>                                                   Administrativo – 40h</a:t>
            </a:r>
          </a:p>
          <a:p>
            <a:r>
              <a:rPr lang="pt-BR" dirty="0" smtClean="0"/>
              <a:t>Recadastramento – CNIS          Administrativo Especialidade - 20h</a:t>
            </a:r>
          </a:p>
          <a:p>
            <a:r>
              <a:rPr lang="pt-BR" dirty="0" smtClean="0"/>
              <a:t>                                                   Professor – 20h e 40h </a:t>
            </a:r>
            <a:endParaRPr lang="pt-BR" dirty="0"/>
          </a:p>
        </p:txBody>
      </p:sp>
    </p:spTree>
    <p:extLst>
      <p:ext uri="{BB962C8B-B14F-4D97-AF65-F5344CB8AC3E}">
        <p14:creationId xmlns:p14="http://schemas.microsoft.com/office/powerpoint/2010/main" val="2829372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611738" y="332656"/>
            <a:ext cx="7560840" cy="6463308"/>
          </a:xfrm>
          <a:prstGeom prst="rect">
            <a:avLst/>
          </a:prstGeom>
        </p:spPr>
        <p:txBody>
          <a:bodyPr wrap="square">
            <a:spAutoFit/>
          </a:bodyPr>
          <a:lstStyle/>
          <a:p>
            <a:pPr algn="just"/>
            <a:endParaRPr lang="pt-BR" b="1" dirty="0" smtClean="0"/>
          </a:p>
          <a:p>
            <a:pPr algn="just"/>
            <a:r>
              <a:rPr lang="pt-BR" dirty="0" smtClean="0"/>
              <a:t> </a:t>
            </a:r>
            <a:r>
              <a:rPr lang="pt-BR" dirty="0"/>
              <a:t>Os regimes próprios de previdência social dos servidores públicos da União, dos Estados, do Distrito Federal e dos Municípios, dos militares dos Estados e do Distrito Federal </a:t>
            </a:r>
            <a:r>
              <a:rPr lang="pt-BR" b="1" dirty="0" smtClean="0"/>
              <a:t>NÃO PODERÃO CONCEDER BENEFÍCIOS DISTINTOS DOS PREVISTOS NO REGIME GERAL DE PREVIDÊNCIA SOCIAL</a:t>
            </a:r>
            <a:r>
              <a:rPr lang="pt-BR" dirty="0" smtClean="0"/>
              <a:t>, </a:t>
            </a:r>
            <a:r>
              <a:rPr lang="pt-BR" dirty="0"/>
              <a:t>de que trata a Lei nº 8.213, de 24 de julho de 1991, salvo disposição em contrário da Constituição </a:t>
            </a:r>
            <a:r>
              <a:rPr lang="pt-BR" dirty="0" smtClean="0"/>
              <a:t>Federal.</a:t>
            </a:r>
          </a:p>
          <a:p>
            <a:pPr algn="just"/>
            <a:endParaRPr lang="pt-BR" dirty="0" smtClean="0"/>
          </a:p>
          <a:p>
            <a:pPr algn="just"/>
            <a:r>
              <a:rPr lang="pt-BR" dirty="0"/>
              <a:t>A unidade gestora do regime próprio de previdência dos servidores, prevista no art. 40, § 20, da Constituição Federal:</a:t>
            </a:r>
          </a:p>
          <a:p>
            <a:pPr algn="just"/>
            <a:endParaRPr lang="pt-BR" dirty="0"/>
          </a:p>
          <a:p>
            <a:pPr algn="just"/>
            <a:r>
              <a:rPr lang="pt-BR" dirty="0"/>
              <a:t> I - contará com colegiado, com participação paritária de representantes e de servidores dos Poderes Municipal, cabendo-lhes acompanhar e fiscalizar sua administração, na forma da Lei 695/2015. </a:t>
            </a:r>
          </a:p>
          <a:p>
            <a:pPr algn="just"/>
            <a:endParaRPr lang="pt-BR" dirty="0"/>
          </a:p>
          <a:p>
            <a:pPr algn="just"/>
            <a:r>
              <a:rPr lang="pt-BR" dirty="0"/>
              <a:t>II- disponibilizará ao público, inclusive por meio de rede pública de transmissão de dados, informações atualizadas sobre as receitas e despesas do respectivo regime, bem como os critérios e parâmetros adotados para garantir o seu equilíbrio financeiro e atuarial</a:t>
            </a:r>
          </a:p>
          <a:p>
            <a:pPr algn="just"/>
            <a:endParaRPr lang="pt-BR" dirty="0"/>
          </a:p>
          <a:p>
            <a:pPr algn="just"/>
            <a:endParaRPr lang="pt-BR" dirty="0" smtClean="0"/>
          </a:p>
          <a:p>
            <a:pPr algn="just"/>
            <a:endParaRPr lang="pt-BR" dirty="0" smtClean="0"/>
          </a:p>
          <a:p>
            <a:pPr algn="just"/>
            <a:endParaRPr lang="pt-BR" dirty="0"/>
          </a:p>
        </p:txBody>
      </p:sp>
    </p:spTree>
    <p:extLst>
      <p:ext uri="{BB962C8B-B14F-4D97-AF65-F5344CB8AC3E}">
        <p14:creationId xmlns:p14="http://schemas.microsoft.com/office/powerpoint/2010/main" val="924408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805</TotalTime>
  <Words>2865</Words>
  <Application>Microsoft Office PowerPoint</Application>
  <PresentationFormat>Apresentação na tela (4:3)</PresentationFormat>
  <Paragraphs>452</Paragraphs>
  <Slides>26</Slides>
  <Notes>0</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Balcão Envidraçado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PREVNAS – Lei 695 (27.04.2016)</dc:title>
  <dc:creator>PREV</dc:creator>
  <cp:lastModifiedBy>PREV</cp:lastModifiedBy>
  <cp:revision>45</cp:revision>
  <cp:lastPrinted>2017-09-27T20:25:03Z</cp:lastPrinted>
  <dcterms:created xsi:type="dcterms:W3CDTF">2016-10-24T13:34:01Z</dcterms:created>
  <dcterms:modified xsi:type="dcterms:W3CDTF">2017-09-28T00:45:15Z</dcterms:modified>
</cp:coreProperties>
</file>